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6" r:id="rId2"/>
    <p:sldId id="318" r:id="rId3"/>
    <p:sldId id="292" r:id="rId4"/>
    <p:sldId id="311" r:id="rId5"/>
    <p:sldId id="312" r:id="rId6"/>
    <p:sldId id="274" r:id="rId7"/>
    <p:sldId id="264" r:id="rId8"/>
    <p:sldId id="269" r:id="rId9"/>
    <p:sldId id="262" r:id="rId10"/>
    <p:sldId id="278" r:id="rId11"/>
    <p:sldId id="275" r:id="rId12"/>
    <p:sldId id="270" r:id="rId13"/>
    <p:sldId id="307" r:id="rId14"/>
    <p:sldId id="272" r:id="rId15"/>
    <p:sldId id="289" r:id="rId16"/>
    <p:sldId id="303" r:id="rId17"/>
    <p:sldId id="304" r:id="rId18"/>
    <p:sldId id="297" r:id="rId19"/>
    <p:sldId id="301" r:id="rId20"/>
    <p:sldId id="319" r:id="rId21"/>
    <p:sldId id="317" r:id="rId22"/>
    <p:sldId id="283" r:id="rId23"/>
    <p:sldId id="293" r:id="rId24"/>
    <p:sldId id="298" r:id="rId25"/>
    <p:sldId id="321" r:id="rId26"/>
    <p:sldId id="281" r:id="rId27"/>
    <p:sldId id="320" r:id="rId28"/>
    <p:sldId id="288" r:id="rId29"/>
    <p:sldId id="271" r:id="rId30"/>
    <p:sldId id="309" r:id="rId31"/>
    <p:sldId id="322" r:id="rId32"/>
    <p:sldId id="32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606"/>
    <a:srgbClr val="0226BE"/>
    <a:srgbClr val="0066CC"/>
    <a:srgbClr val="E1F3F7"/>
    <a:srgbClr val="EC3C8C"/>
    <a:srgbClr val="BFEDFD"/>
    <a:srgbClr val="D3F6FD"/>
    <a:srgbClr val="D2FCFE"/>
    <a:srgbClr val="DAF4FA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440A-56DE-41A1-954A-812C0777F7C1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0F8C-FC76-403E-99CF-918D0A921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0F8C-FC76-403E-99CF-918D0A921F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55F903-AD5D-4BB8-9827-93C717B1BE7C}" type="slidenum">
              <a:rPr lang="ru-RU"/>
              <a:pPr/>
              <a:t>28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1;&#1102;&#1076;&#1084;&#1080;&#1083;&#1072;%20&#1047;&#1099;&#1082;&#1080;&#1085;&#1072;%20-%20&#1058;&#1099;%20&#1056;&#1086;&#1089;&#1089;&#1080;&#1103;%20&#1084;&#1086;&#1103;%20(minus%202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gif"/><Relationship Id="rId7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54;&#1051;&#1054;&#1041;&#1054;&#1050;%20&#1053;&#1086;&#1074;&#1072;&#1103;%20&#1087;&#1072;&#1087;&#1082;&#1072;%20(2)\&#1052;&#1091;&#1083;&#1100;&#1090;&#1080;&#1084;&#1077;&#1076;&#1080;&#1081;&#1085;&#1072;&#1103;%20&#1080;&#1075;&#1088;&#1072;%20%20&#1059;%20&#1084;&#1086;&#1077;&#1081;%20&#1056;&#1086;&#1089;&#1089;&#1080;&#1080;\&#1043;&#1080;&#1084;&#1085;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8;&#1072;&#1074;&#1089;&#1090;%20&#1087;&#1086;&#1090;&#1088;&#1080;&#1086;&#1090;%20&#1074;&#1089;&#1087;&#1080;&#1090;\&#1052;&#1054;&#1071;\6da81e649f48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54;&#1051;&#1054;&#1041;&#1054;&#1050;%20&#1053;&#1086;&#1074;&#1072;&#1103;%20&#1087;&#1072;&#1087;&#1082;&#1072;%20(2)\&#1052;&#1091;&#1083;&#1100;&#1090;&#1080;&#1084;&#1077;&#1076;&#1080;&#1081;&#1085;&#1072;&#1103;%20&#1080;&#1075;&#1088;&#1072;%20%20&#1059;%20&#1084;&#1086;&#1077;&#1081;%20&#1056;&#1086;&#1089;&#1089;&#1080;&#1080;\&#1082;&#1091;&#1088;&#1072;&#1085;&#1090;&#1099;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54;&#1051;&#1054;&#1041;&#1054;&#1050;%20&#1053;&#1086;&#1074;&#1072;&#1103;%20&#1087;&#1072;&#1087;&#1082;&#1072;%20(2)\&#1052;&#1091;&#1083;&#1100;&#1090;&#1080;&#1084;&#1077;&#1076;&#1080;&#1081;&#1085;&#1072;&#1103;%20&#1080;&#1075;&#1088;&#1072;%20%20&#1059;%20&#1084;&#1086;&#1077;&#1081;%20&#1056;&#1086;&#1089;&#1089;&#1080;&#1080;\&#1052;&#1099;%20&#1084;&#1072;&#1090;&#1088;&#1077;&#1096;&#1082;&#1080;.mp3" TargetMode="Externa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png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91;&#1083;&#1100;&#1090;%20&#1080;&#1075;&#1088;&#1072;%20%20&#1059;%20&#1084;&#1086;&#1077;&#1081;%20&#1056;&#1086;&#1089;&#1089;&#1080;&#1080;\&#1075;&#1086;&#1083;&#1086;&#1089;%20&#1084;&#1077;&#1076;&#1074;&#1077;&#1076;&#1103;.mp3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8.jpeg"/><Relationship Id="rId2" Type="http://schemas.openxmlformats.org/officeDocument/2006/relationships/audio" Target="file:///D:\&#1052;&#1091;&#1083;&#1100;&#1090;%20&#1080;&#1075;&#1088;&#1072;%20%20&#1059;%20&#1084;&#1086;&#1077;&#1081;%20&#1056;&#1086;&#1089;&#1089;&#1080;&#1080;\&#1041;&#1072;&#1083;&#1072;&#1083;&#1072;&#1081;&#1082;&#1072;%20&#8211;%20&#1056;&#1091;&#1089;&#1089;&#1082;&#1072;&#1103;%20(www.petamusic.ru)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8;&#1072;&#1074;&#1089;&#1090;%20&#1087;&#1086;&#1090;&#1088;&#1080;&#1086;&#1090;%20&#1074;&#1089;&#1087;&#1080;&#1090;\S_chego_nachinaetsya_Rodina_-_Pesni_sleta_(iPlayer.f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51.png"/><Relationship Id="rId9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achtung.kz/wp-content/uploads/2014/02/flag_of_germany.svg_.png" TargetMode="External"/><Relationship Id="rId3" Type="http://schemas.openxmlformats.org/officeDocument/2006/relationships/hyperlink" Target="http://900igr.net/up/datai/96345/0001-001-.jpg" TargetMode="External"/><Relationship Id="rId7" Type="http://schemas.openxmlformats.org/officeDocument/2006/relationships/hyperlink" Target="http://www.world-globe.ru/files/flags/russia_l.png" TargetMode="External"/><Relationship Id="rId2" Type="http://schemas.openxmlformats.org/officeDocument/2006/relationships/hyperlink" Target="http://pedsovet.su/load/394-1-0-34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rinfo.ru/upload/iblock/091/23621_1280x1024.jpg" TargetMode="External"/><Relationship Id="rId5" Type="http://schemas.openxmlformats.org/officeDocument/2006/relationships/hyperlink" Target="https://superprices.ru/wa-data/public/shop/products/47/20/42047/images/74900/74900.970.jpg" TargetMode="External"/><Relationship Id="rId4" Type="http://schemas.openxmlformats.org/officeDocument/2006/relationships/hyperlink" Target="https://prikolnye-kartinki.ru/img/picture/Nov/05/52d56c2e3dd97e0a353146499b4b1795/2.jpg" TargetMode="External"/><Relationship Id="rId9" Type="http://schemas.openxmlformats.org/officeDocument/2006/relationships/hyperlink" Target="http://static-eu.insales.ru/files/1/6168/2365464/original/USA_flag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s02.infourok.ru/uploads/ex/0734/00013fb3-c800c43c/640/img15.jpg" TargetMode="External"/><Relationship Id="rId13" Type="http://schemas.openxmlformats.org/officeDocument/2006/relationships/hyperlink" Target="http://pesochnizza.ru/wp-content/uploads/2017/07/bereza_derevo.jpg" TargetMode="External"/><Relationship Id="rId3" Type="http://schemas.openxmlformats.org/officeDocument/2006/relationships/hyperlink" Target="http://igo2london.com/data/Image/tumbs100x100/flags/ru-flag1-ss.gif" TargetMode="External"/><Relationship Id="rId7" Type="http://schemas.openxmlformats.org/officeDocument/2006/relationships/hyperlink" Target="https://www.tourprom.ru/site_media/images/upload/2016/2/17/poiphoto/spasskaya-bashnya-v-moskve_1.jpeg" TargetMode="External"/><Relationship Id="rId12" Type="http://schemas.openxmlformats.org/officeDocument/2006/relationships/hyperlink" Target="http://boombob.ru/img/picture/May/16/b1aaa567f69a70439ac0c46a00408fe1/4.jpg" TargetMode="External"/><Relationship Id="rId17" Type="http://schemas.openxmlformats.org/officeDocument/2006/relationships/hyperlink" Target="https://yandex.ru/images/search?text=%D0%BA%D0%B0%D1%80%D1%82%D0%B8%D0%BD%D0%BA%D0%B0%20%D0%BC%D0%B5%D0%B4%D0%B2%D0%B5%D0%B4%D1%8C&amp;stype=image&amp;lr=51&amp;noreask=1&amp;source=wiz" TargetMode="External"/><Relationship Id="rId2" Type="http://schemas.openxmlformats.org/officeDocument/2006/relationships/hyperlink" Target="http://cdn01.ru/files/users/images/5d/90/5d904309a09a169e5bf45d2c6ff21cf4.jpg" TargetMode="External"/><Relationship Id="rId16" Type="http://schemas.openxmlformats.org/officeDocument/2006/relationships/hyperlink" Target="http://www.playcast.ru/uploads/2015/11/22/1599319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ofimenko-ivant-dou7.edumsko.ru/uploads/6000/23996/persona/news/0021-021-Moskva.jpg?1491309716966" TargetMode="External"/><Relationship Id="rId11" Type="http://schemas.openxmlformats.org/officeDocument/2006/relationships/hyperlink" Target="https://rus-promisel.ru/images/detailed/0/or134.jpg" TargetMode="External"/><Relationship Id="rId5" Type="http://schemas.openxmlformats.org/officeDocument/2006/relationships/hyperlink" Target="http://www.stihi.ru/pics/2016/03/15/4579.jpg" TargetMode="External"/><Relationship Id="rId15" Type="http://schemas.openxmlformats.org/officeDocument/2006/relationships/hyperlink" Target="https://static7.depositphotos.com/1006463/745/i/950/depositphotos_7458036-stock-photo-3d-christmas-tree-ready-to.jpg" TargetMode="External"/><Relationship Id="rId10" Type="http://schemas.openxmlformats.org/officeDocument/2006/relationships/hyperlink" Target="http://kartinki-vernisazh.ru/_ph/34/1/440825589.jpg" TargetMode="External"/><Relationship Id="rId4" Type="http://schemas.openxmlformats.org/officeDocument/2006/relationships/hyperlink" Target="https://animalreader.ru/wp-content/uploads/2015/03/zhiteli-luga-animal-reader.ru_.com_28687-1024x640.jpg" TargetMode="External"/><Relationship Id="rId9" Type="http://schemas.openxmlformats.org/officeDocument/2006/relationships/hyperlink" Target="http://www.playcast.ru/uploads/2017/06/04/22746545.gif" TargetMode="External"/><Relationship Id="rId14" Type="http://schemas.openxmlformats.org/officeDocument/2006/relationships/hyperlink" Target="https://st.depositphotos.com/1793489/3637/v/950/depositphotos_36377011-stock-illustration-tropical-palm-tre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82546/data/images/im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124744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226BE"/>
                </a:solidFill>
              </a:rPr>
              <a:t> </a:t>
            </a:r>
            <a:r>
              <a:rPr lang="ru-RU" sz="2200" b="1" dirty="0" err="1" smtClean="0">
                <a:solidFill>
                  <a:srgbClr val="0226BE"/>
                </a:solidFill>
              </a:rPr>
              <a:t>Электронно</a:t>
            </a:r>
            <a:r>
              <a:rPr lang="ru-RU" sz="2200" b="1" dirty="0" smtClean="0">
                <a:solidFill>
                  <a:srgbClr val="0226BE"/>
                </a:solidFill>
              </a:rPr>
              <a:t>- дидактическая  игра </a:t>
            </a:r>
          </a:p>
          <a:p>
            <a:pPr algn="ctr"/>
            <a:r>
              <a:rPr lang="ru-RU" sz="2200" b="1" dirty="0" smtClean="0">
                <a:solidFill>
                  <a:srgbClr val="0226BE"/>
                </a:solidFill>
              </a:rPr>
              <a:t>по нравственно-патриотическому воспитанию</a:t>
            </a:r>
          </a:p>
          <a:p>
            <a:pPr algn="ctr"/>
            <a:endParaRPr lang="ru-RU" sz="800" b="1" dirty="0" smtClean="0">
              <a:solidFill>
                <a:srgbClr val="0226BE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EC0606"/>
                </a:solidFill>
              </a:rPr>
              <a:t> </a:t>
            </a:r>
            <a:r>
              <a:rPr lang="ru-RU" sz="4400" b="1" dirty="0" smtClean="0">
                <a:solidFill>
                  <a:srgbClr val="EC0606"/>
                </a:solidFill>
              </a:rPr>
              <a:t>«Ты, Россия моя»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>
                <a:solidFill>
                  <a:srgbClr val="0226BE"/>
                </a:solidFill>
              </a:rPr>
              <a:t>для детей старшего дошкольного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79715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65313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Выполнила: воспитатель первой квалификационной категории  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</a:rPr>
              <a:t>/с «Колобок» ГБОУ ООШ 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пос. </a:t>
            </a:r>
            <a:r>
              <a:rPr lang="ru-RU" sz="1600" b="1" dirty="0" err="1" smtClean="0">
                <a:solidFill>
                  <a:srgbClr val="7030A0"/>
                </a:solidFill>
              </a:rPr>
              <a:t>Михеевка</a:t>
            </a:r>
            <a:r>
              <a:rPr lang="ru-RU" sz="1600" b="1" dirty="0" smtClean="0">
                <a:solidFill>
                  <a:srgbClr val="7030A0"/>
                </a:solidFill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</a:rPr>
              <a:t>м.р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Пестравский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rgbClr val="7030A0"/>
                </a:solidFill>
              </a:rPr>
              <a:t>Гребешкова</a:t>
            </a:r>
            <a:r>
              <a:rPr lang="ru-RU" sz="1600" b="1" dirty="0" smtClean="0">
                <a:solidFill>
                  <a:srgbClr val="7030A0"/>
                </a:solidFill>
              </a:rPr>
              <a:t> Валентина Николаевна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" name="Людмила Зыкина - Ты Россия моя (minus 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Что изображено на Российском гербе 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user_one\Downloads\200px-Coat_of_Arms_of_the_Russian_Federation_2.svg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19050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photoshop\для баннеров\жар-птица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1428922" cy="187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_one\Downloads\gorbunok_mini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180020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4581128"/>
            <a:ext cx="132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Жар-птица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4653136"/>
            <a:ext cx="178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Конек-горбунок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4653136"/>
            <a:ext cx="265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Золотой двуглавый орел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172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Российском гербе изображен золотой двуглавый орел со скипетром и державой, на щите изображен Георгий Победоносец на коне, он копьем поражает змея. Герб наш символизирует победу добра над злом, красоту и справедливость.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Собери герб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916832"/>
            <a:ext cx="3943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556792"/>
            <a:ext cx="2476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797152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8976 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7 L -0.45417 -0.2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Герб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5554960" cy="3412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У России величавой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На груди орел двуглавый,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Чтоб на Запад и Восток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Он смотреть бы сразу смог.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Сильный, мудрый он и гордый,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Он – России дух свободный!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9698" name="Picture 2" descr="Символика России – герб и флаг –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 t="78894" r="65581" b="-413"/>
          <a:stretch>
            <a:fillRect/>
          </a:stretch>
        </p:blipFill>
        <p:spPr bwMode="auto">
          <a:xfrm>
            <a:off x="5703818" y="1700808"/>
            <a:ext cx="297263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vd-ppt-slideshow.com/images/ppt-background/backgroun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552728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Составь символ страны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флаг СШ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2098204" cy="1397404"/>
          </a:xfrm>
          <a:prstGeom prst="rect">
            <a:avLst/>
          </a:prstGeom>
          <a:noFill/>
        </p:spPr>
      </p:pic>
      <p:pic>
        <p:nvPicPr>
          <p:cNvPr id="1032" name="Picture 8" descr="http://kolizej.at.ua/_pu/1/s1298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2160238" cy="1296144"/>
          </a:xfrm>
          <a:prstGeom prst="rect">
            <a:avLst/>
          </a:prstGeom>
          <a:noFill/>
        </p:spPr>
      </p:pic>
      <p:pic>
        <p:nvPicPr>
          <p:cNvPr id="1034" name="Picture 10" descr="http://kolizej.at.ua/_pu/2/879903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2234022" cy="148934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 rot="5400000">
            <a:off x="4653136" y="2367136"/>
            <a:ext cx="6858000" cy="2123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герб США лицевая сторона фот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412776"/>
            <a:ext cx="1296144" cy="129614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068960"/>
            <a:ext cx="1360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kolizej.at.ua/_pu/1/s403054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5525" y="4797152"/>
            <a:ext cx="1209734" cy="15121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7584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Россия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Германия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США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48368 -0.2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45659 0.5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7257 -0.27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 называется торжественная величавая песня страны?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410" name="AutoShape 2" descr="https://img05.rl0.ru/a5c1a83c71006e467a77a9669a934e1e/c300x160/im0-tub-ru.yandex.net/i?id=c90e3a9199ffc221a05a2721c7147d1f&amp;n=33&amp;h=160&amp;w=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3609" y="1268760"/>
            <a:ext cx="55650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6da81e649f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5661248"/>
            <a:ext cx="304800" cy="304800"/>
          </a:xfrm>
          <a:prstGeom prst="rect">
            <a:avLst/>
          </a:prstGeom>
        </p:spPr>
      </p:pic>
      <p:pic>
        <p:nvPicPr>
          <p:cNvPr id="7" name="Гим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589240"/>
            <a:ext cx="63367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534561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226BE"/>
                </a:solidFill>
              </a:rPr>
              <a:t> Гимн – это торжественная песня или мелодия, она исполняется в торжественных случаях. В его словах прославляется наша Родина. Когда исполняется гимн, люди встают, а мужчины должны снять головные уборы.</a:t>
            </a:r>
            <a:endParaRPr lang="ru-RU" sz="2000" b="1" dirty="0">
              <a:solidFill>
                <a:srgbClr val="0226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numSld="1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5" descr="K:\кл час я гражд РОс\крем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084CD"/>
              </a:clrFrom>
              <a:clrTo>
                <a:srgbClr val="4084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276871"/>
            <a:ext cx="6799953" cy="45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23\Desktop\картинки\Презентациии\birch_tree-1187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0648"/>
            <a:ext cx="3707905" cy="6597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196752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Помимо традиционных символов в виде герба, флага и гимна, каждая страна имеет и ряд других национальных символов, которые обозначают специфические для каждой страны историю, культуру и быт.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9136" cy="11381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Неофициальные символы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Выбери столицу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stolitsa-tours.ru/images/foto/piter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168353" cy="2113744"/>
          </a:xfrm>
          <a:prstGeom prst="rect">
            <a:avLst/>
          </a:prstGeom>
          <a:noFill/>
        </p:spPr>
      </p:pic>
      <p:pic>
        <p:nvPicPr>
          <p:cNvPr id="2052" name="Picture 4" descr="http://img2.fedpress.ru/thumbs/599/2013/08/noname/volgograd3.jpg"/>
          <p:cNvPicPr>
            <a:picLocks noChangeAspect="1" noChangeArrowheads="1"/>
          </p:cNvPicPr>
          <p:nvPr/>
        </p:nvPicPr>
        <p:blipFill>
          <a:blip r:embed="rId4" cstate="print"/>
          <a:srcRect l="4436" b="3571"/>
          <a:stretch>
            <a:fillRect/>
          </a:stretch>
        </p:blipFill>
        <p:spPr bwMode="auto">
          <a:xfrm>
            <a:off x="5148064" y="1340768"/>
            <a:ext cx="3096344" cy="1940334"/>
          </a:xfrm>
          <a:prstGeom prst="rect">
            <a:avLst/>
          </a:prstGeom>
          <a:noFill/>
        </p:spPr>
      </p:pic>
      <p:pic>
        <p:nvPicPr>
          <p:cNvPr id="2054" name="Picture 6" descr="http://tour52.axee.ru/netcat_files/Image/Rossia/samarskaya-lad'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162738" cy="2372054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878" y="4005065"/>
            <a:ext cx="3147073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63688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Москва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01.ru/files/users/images/5d/90/5d904309a09a169e5bf45d2c6ff21cf4.jpg"/>
          <p:cNvPicPr>
            <a:picLocks noChangeAspect="1" noChangeArrowheads="1"/>
          </p:cNvPicPr>
          <p:nvPr/>
        </p:nvPicPr>
        <p:blipFill>
          <a:blip r:embed="rId2" cstate="print"/>
          <a:srcRect l="107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20688"/>
            <a:ext cx="481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Москва – столица России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Москва – это Красная площадь,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Москва – это башни Кремля,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Москва – это сердце России,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Которое любит тебя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23112" cy="706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Покажи </a:t>
            </a:r>
            <a:r>
              <a:rPr lang="ru-RU" sz="3200" b="1" smtClean="0">
                <a:solidFill>
                  <a:srgbClr val="7030A0"/>
                </a:solidFill>
              </a:rPr>
              <a:t>символ   Москвы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556791"/>
            <a:ext cx="2520280" cy="4058015"/>
          </a:xfrm>
          <a:prstGeom prst="rect">
            <a:avLst/>
          </a:prstGeom>
        </p:spPr>
      </p:pic>
      <p:pic>
        <p:nvPicPr>
          <p:cNvPr id="6" name="Picture 2" descr="http://meridian12.ru/wp-content/uploads/2014/05/%D1%81%D1%82%D0%B0%D1%82.-%D0%A5%D1%80%D0%B8%D1%81%D1%82%D0%B0-%D0%A1%D0%BF%D0%B0%D1%81%D0%B8%D1%82%D0%B5%D0%BB%D1%8F-%D0%B2-%D0%A0%D0%B8%D0%BE.jpeg"/>
          <p:cNvPicPr>
            <a:picLocks noChangeAspect="1" noChangeArrowheads="1"/>
          </p:cNvPicPr>
          <p:nvPr/>
        </p:nvPicPr>
        <p:blipFill>
          <a:blip r:embed="rId4" cstate="print"/>
          <a:srcRect l="25433" r="27059" b="14152"/>
          <a:stretch>
            <a:fillRect/>
          </a:stretch>
        </p:blipFill>
        <p:spPr bwMode="auto">
          <a:xfrm>
            <a:off x="323528" y="1628799"/>
            <a:ext cx="2952328" cy="4001127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3707904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Кремль.  Спасская башня. Россия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88224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Статуя Свободы. США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11560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Статуя Христа Искупителя.  Бразилия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C:\Documents and Settings\Администратор\Рабочий стол\1dd4a2fe36eddbd8ffe594afcc947e06_XL.jpg"/>
          <p:cNvPicPr/>
          <p:nvPr/>
        </p:nvPicPr>
        <p:blipFill>
          <a:blip r:embed="rId5" cstate="print"/>
          <a:srcRect l="24523" r="23457" b="1442"/>
          <a:stretch>
            <a:fillRect/>
          </a:stretch>
        </p:blipFill>
        <p:spPr bwMode="auto">
          <a:xfrm>
            <a:off x="3563888" y="1556792"/>
            <a:ext cx="25915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vd-ppt-slideshow.com/images/ppt-background/background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852936"/>
            <a:ext cx="547260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 Кремлевские куранты на Спасской башне,  давно уже стали символом не только Красной площади, но и точности, надежности и незыблемости России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9" descr="677kpf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AB3BA"/>
              </a:clrFrom>
              <a:clrTo>
                <a:srgbClr val="AAB3BA">
                  <a:alpha val="0"/>
                </a:srgbClr>
              </a:clrTo>
            </a:clrChange>
          </a:blip>
          <a:srcRect l="48826" t="5678" b="18302"/>
          <a:stretch>
            <a:fillRect/>
          </a:stretch>
        </p:blipFill>
        <p:spPr>
          <a:xfrm>
            <a:off x="5629869" y="0"/>
            <a:ext cx="35141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313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 l="50000" b="67517"/>
          <a:stretch>
            <a:fillRect/>
          </a:stretch>
        </p:blipFill>
        <p:spPr>
          <a:xfrm>
            <a:off x="0" y="188640"/>
            <a:ext cx="5796136" cy="213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ура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5915000" cy="10661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Спасская башня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el-ab.ru/foto18.png?i=11227&amp;k=solnechnoe-pole-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13313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 l="50000" b="67517"/>
          <a:stretch>
            <a:fillRect/>
          </a:stretch>
        </p:blipFill>
        <p:spPr>
          <a:xfrm>
            <a:off x="0" y="0"/>
            <a:ext cx="5796136" cy="213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723629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На нашей планете много разных стран, но самая большая  НАША страна.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Как она называется?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861048"/>
            <a:ext cx="5544616" cy="29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226BE"/>
                </a:solidFill>
              </a:rPr>
              <a:t>За ясные зори, умытые росами,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226BE"/>
                </a:solidFill>
              </a:rPr>
              <a:t>За русское поле с колосьями рослыми,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226BE"/>
                </a:solidFill>
              </a:rPr>
              <a:t>За реки разливные в пламени синем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226BE"/>
                </a:solidFill>
              </a:rPr>
              <a:t>Тебя по-славянски назвали </a:t>
            </a:r>
            <a:r>
              <a:rPr lang="ru-RU" sz="2400" b="1" dirty="0" smtClean="0">
                <a:solidFill>
                  <a:srgbClr val="FF0000"/>
                </a:solidFill>
              </a:rPr>
              <a:t>Россия</a:t>
            </a:r>
            <a:r>
              <a:rPr lang="ru-RU" sz="2400" b="1" dirty="0" smtClean="0">
                <a:solidFill>
                  <a:srgbClr val="0226BE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83768" y="2780928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060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Отгадай загадку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5508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Алый шёлковый платочек,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Яркий сарафан в цветочек,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Упирается рука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деревянные бока.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 внутри секреты есть: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Может – три, а может, шесть.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 Разрумянилась немножко.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Это русская...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5776" y="4581128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МАТРЕШКА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s7.hostingkartinok.com/uploads/images/2015/01/83c5572db0f6be07662fec85fc8de6f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395875" cy="521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g-fotki.yandex.ru/get/3009/134091466.24f/0_11e339_69e96846_X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-fotki.yandex.ru/get/9496/134091466.191/0_fd104_50177b01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371768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55776" y="2780928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31" name="Picture 7" descr="http://www.playcast.ru/uploads/2016/01/02/166329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680119" cy="1512168"/>
          </a:xfrm>
          <a:prstGeom prst="rect">
            <a:avLst/>
          </a:prstGeom>
          <a:noFill/>
        </p:spPr>
      </p:pic>
      <p:pic>
        <p:nvPicPr>
          <p:cNvPr id="1033" name="Picture 9" descr="Анимашки Баб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556792"/>
            <a:ext cx="720080" cy="672707"/>
          </a:xfrm>
          <a:prstGeom prst="rect">
            <a:avLst/>
          </a:prstGeom>
          <a:noFill/>
        </p:spPr>
      </p:pic>
      <p:pic>
        <p:nvPicPr>
          <p:cNvPr id="14" name="Picture 13" descr="http://foto-babochek.ru/images/animacija-babochka_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00808"/>
            <a:ext cx="1103570" cy="1152128"/>
          </a:xfrm>
          <a:prstGeom prst="rect">
            <a:avLst/>
          </a:prstGeom>
          <a:noFill/>
        </p:spPr>
      </p:pic>
      <p:pic>
        <p:nvPicPr>
          <p:cNvPr id="1041" name="Picture 17" descr="http://smayls.ru/data/smiles/animashki-pticy-8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08304" y="0"/>
            <a:ext cx="1083581" cy="836712"/>
          </a:xfrm>
          <a:prstGeom prst="rect">
            <a:avLst/>
          </a:prstGeom>
          <a:noFill/>
        </p:spPr>
      </p:pic>
      <p:sp>
        <p:nvSpPr>
          <p:cNvPr id="1043" name="AutoShape 19" descr="http://img0.liveinternet.ru/images/attach/c/9/105/275/105275290_pic__56_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://www.beesona.ru/upload/736/b919df242dc3f79b9a2304a6a1e0e1e6.jpg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B5D985"/>
              </a:clrFrom>
              <a:clrTo>
                <a:srgbClr val="B5D98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03532" flipH="1">
            <a:off x="352362" y="1120596"/>
            <a:ext cx="3076525" cy="1878116"/>
          </a:xfrm>
          <a:prstGeom prst="rect">
            <a:avLst/>
          </a:prstGeom>
          <a:noFill/>
        </p:spPr>
      </p:pic>
      <p:sp>
        <p:nvSpPr>
          <p:cNvPr id="1047" name="AutoShape 23" descr="https://t4.ftcdn.net/jpg/00/65/12/99/160_F_65129945_kmkOyROMxmCYEqQRYd6zRnlXNWJ7462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http://detvoraonline.ru/_mod_files/ce_images/listya/list44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47485" flipH="1">
            <a:off x="385899" y="2492133"/>
            <a:ext cx="1421559" cy="96280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339752" y="3068960"/>
            <a:ext cx="451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Ой ты барышня- матрешка,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Разноцветная одежка,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Знает весь огромный мир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Этот русский сувенир!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69768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76872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5068">
            <a:off x="6880892" y="4353922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7712">
            <a:off x="3131840" y="332656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734">
            <a:off x="441335" y="605967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playcast.ru/uploads/2016/01/02/166330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41168"/>
            <a:ext cx="16192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Мы матре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28184" y="4221088"/>
            <a:ext cx="304800" cy="304800"/>
          </a:xfrm>
          <a:prstGeom prst="rect">
            <a:avLst/>
          </a:prstGeom>
        </p:spPr>
      </p:pic>
      <p:pic>
        <p:nvPicPr>
          <p:cNvPr id="15367" name="Picture 7" descr="http://starterbiz.ru/wp-content/uploads/2015/10/2a62f35cd0190966a6522d5521d3682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76872"/>
            <a:ext cx="20268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23\Pictures\0_65028_1d89d391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4846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44816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Какое дерево является символом</a:t>
            </a:r>
            <a:b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России ?</a:t>
            </a:r>
            <a:endParaRPr lang="ru-RU" sz="32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C:\Users\user_one\Downloads\763291e63ef5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-4000" b="4651"/>
          <a:stretch>
            <a:fillRect/>
          </a:stretch>
        </p:blipFill>
        <p:spPr bwMode="auto">
          <a:xfrm>
            <a:off x="6660232" y="2996952"/>
            <a:ext cx="18722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Администратор\Рабочий стол\bereza_derevo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3" r="53098" b="6517"/>
          <a:stretch>
            <a:fillRect/>
          </a:stretch>
        </p:blipFill>
        <p:spPr bwMode="auto">
          <a:xfrm>
            <a:off x="3779912" y="2420888"/>
            <a:ext cx="2302892" cy="37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depositphotos_7458036-stock-photo-3d-christmas-tree-ready-to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25" t="2245" r="12816" b="5395"/>
          <a:stretch>
            <a:fillRect/>
          </a:stretch>
        </p:blipFill>
        <p:spPr bwMode="auto">
          <a:xfrm>
            <a:off x="683568" y="2924944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Рабочий стол\15993197.jpg"/>
          <p:cNvPicPr/>
          <p:nvPr/>
        </p:nvPicPr>
        <p:blipFill>
          <a:blip r:embed="rId3" cstate="print"/>
          <a:srcRect r="11413" b="-1176"/>
          <a:stretch>
            <a:fillRect/>
          </a:stretch>
        </p:blipFill>
        <p:spPr bwMode="auto">
          <a:xfrm>
            <a:off x="611560" y="1196752"/>
            <a:ext cx="7992888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Береза всегда считалась символом России, символом ее одухотворенности, процветания и долголетия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олос медве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68344" y="4005064"/>
            <a:ext cx="304800" cy="304800"/>
          </a:xfrm>
          <a:prstGeom prst="rect">
            <a:avLst/>
          </a:prstGeom>
        </p:spPr>
      </p:pic>
      <p:pic>
        <p:nvPicPr>
          <p:cNvPr id="10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Покажи  величественное животное – символ русского народа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 l="25200" t="8252" r="1446" b="2018"/>
          <a:stretch>
            <a:fillRect/>
          </a:stretch>
        </p:blipFill>
        <p:spPr bwMode="auto">
          <a:xfrm>
            <a:off x="5148064" y="2132856"/>
            <a:ext cx="288032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 descr="http://www.rgo.ru/sites/default/files/styles/full_view/public/media/2014/02/tiger_in_the_snow-1280x800.jpg?itok=PdAatU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3059832" cy="1912395"/>
          </a:xfrm>
          <a:prstGeom prst="rect">
            <a:avLst/>
          </a:prstGeom>
          <a:noFill/>
        </p:spPr>
      </p:pic>
      <p:pic>
        <p:nvPicPr>
          <p:cNvPr id="51211" name="Picture 11" descr="http://foneyes.ru/img/picture/Nov/23/b3d8a3c6abbc3d400423a157ed4bcc3a/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797152"/>
            <a:ext cx="2765107" cy="1728192"/>
          </a:xfrm>
          <a:prstGeom prst="rect">
            <a:avLst/>
          </a:prstGeom>
          <a:noFill/>
        </p:spPr>
      </p:pic>
      <p:pic>
        <p:nvPicPr>
          <p:cNvPr id="11266" name="Picture 2" descr="Животные - национальные символы стран мир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6631" y="4149081"/>
            <a:ext cx="298428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audio>
              <p:cMediaNode vol="83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kern="0" dirty="0" smtClean="0">
                <a:ln/>
                <a:solidFill>
                  <a:srgbClr val="7030A0"/>
                </a:solidFill>
                <a:cs typeface="Times New Roman" pitchFamily="18" charset="0"/>
              </a:rPr>
              <a:t>Определите, кто из этих пар одет в </a:t>
            </a:r>
            <a:br>
              <a:rPr lang="ru-RU" sz="3200" b="1" kern="0" dirty="0" smtClean="0">
                <a:ln/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200" b="1" kern="0" dirty="0" smtClean="0">
                <a:ln/>
                <a:solidFill>
                  <a:srgbClr val="7030A0"/>
                </a:solidFill>
                <a:cs typeface="Times New Roman" pitchFamily="18" charset="0"/>
              </a:rPr>
              <a:t>РУССКУЮ национальную одежду</a:t>
            </a:r>
            <a:r>
              <a:rPr lang="ru-RU" sz="3200" b="1" kern="0" dirty="0" smtClean="0">
                <a:ln/>
                <a:solidFill>
                  <a:srgbClr val="7030A0"/>
                </a:solidFill>
                <a:cs typeface="Arial" panose="020B0604020202020204" pitchFamily="34" charset="0"/>
              </a:rPr>
              <a:t/>
            </a:r>
            <a:br>
              <a:rPr lang="ru-RU" sz="3200" b="1" kern="0" dirty="0" smtClean="0">
                <a:ln/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842" name="Picture 2" descr="Одень куклу СССР игра советская старая из детств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556792"/>
            <a:ext cx="3456384" cy="2592288"/>
          </a:xfrm>
          <a:prstGeom prst="rect">
            <a:avLst/>
          </a:prstGeom>
          <a:noFill/>
        </p:spPr>
      </p:pic>
      <p:pic>
        <p:nvPicPr>
          <p:cNvPr id="35844" name="Picture 4" descr="Бумажная кукла СССР советская старая из детства печать скан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221087"/>
            <a:ext cx="3211073" cy="2393253"/>
          </a:xfrm>
          <a:prstGeom prst="rect">
            <a:avLst/>
          </a:prstGeom>
          <a:noFill/>
        </p:spPr>
      </p:pic>
      <p:pic>
        <p:nvPicPr>
          <p:cNvPr id="35846" name="Picture 6" descr="Вырезная советская кукла СССР печать ска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84784"/>
            <a:ext cx="3384376" cy="2474824"/>
          </a:xfrm>
          <a:prstGeom prst="rect">
            <a:avLst/>
          </a:prstGeom>
          <a:noFill/>
        </p:spPr>
      </p:pic>
      <p:pic>
        <p:nvPicPr>
          <p:cNvPr id="35848" name="Picture 8" descr="Вырезная советская кукла СССР печать скан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57720"/>
            <a:ext cx="3240360" cy="24505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155679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68144" y="429309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6093296"/>
            <a:ext cx="9361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96136" y="162880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E1F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_chego_nachinaetsya_Rodina_-_Pesni_slet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1844824"/>
            <a:ext cx="304800" cy="304800"/>
          </a:xfrm>
          <a:prstGeom prst="rect">
            <a:avLst/>
          </a:prstGeom>
        </p:spPr>
      </p:pic>
      <p:pic>
        <p:nvPicPr>
          <p:cNvPr id="16" name="Балалайка – Русская (www.peta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940152" y="2780928"/>
            <a:ext cx="304800" cy="304800"/>
          </a:xfrm>
          <a:prstGeom prst="rect">
            <a:avLst/>
          </a:prstGeom>
        </p:spPr>
      </p:pic>
      <p:pic>
        <p:nvPicPr>
          <p:cNvPr id="11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a typeface="Microsoft YaHei" charset="0"/>
                <a:cs typeface="Microsoft YaHei" charset="0"/>
              </a:rPr>
              <a:t>Выбери  музыкальный инструмент   который является символом русского народа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mywishlist.ru/pic/i/wish/orig/005/382/807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0" b="6061"/>
          <a:stretch>
            <a:fillRect/>
          </a:stretch>
        </p:blipFill>
        <p:spPr bwMode="auto">
          <a:xfrm>
            <a:off x="395536" y="1484784"/>
            <a:ext cx="2222276" cy="2232248"/>
          </a:xfrm>
          <a:prstGeom prst="rect">
            <a:avLst/>
          </a:prstGeom>
          <a:noFill/>
        </p:spPr>
      </p:pic>
      <p:pic>
        <p:nvPicPr>
          <p:cNvPr id="8196" name="Picture 4" descr="http://nachalo4ka.ru/wp-content/uploads/2014/11/skripka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5" r="32276" b="13901"/>
          <a:stretch>
            <a:fillRect/>
          </a:stretch>
        </p:blipFill>
        <p:spPr bwMode="auto">
          <a:xfrm rot="1727039">
            <a:off x="1872548" y="3483988"/>
            <a:ext cx="1584176" cy="2952328"/>
          </a:xfrm>
          <a:prstGeom prst="rect">
            <a:avLst/>
          </a:prstGeom>
          <a:noFill/>
        </p:spPr>
      </p:pic>
      <p:pic>
        <p:nvPicPr>
          <p:cNvPr id="8198" name="Picture 6" descr="http://www.menyaylovskoesp.build2last.ru/images_services/3885/big/muzykalnye-instrument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" t="2215"/>
          <a:stretch>
            <a:fillRect/>
          </a:stretch>
        </p:blipFill>
        <p:spPr bwMode="auto">
          <a:xfrm>
            <a:off x="5580112" y="3429000"/>
            <a:ext cx="2808312" cy="3179153"/>
          </a:xfrm>
          <a:prstGeom prst="rect">
            <a:avLst/>
          </a:prstGeom>
          <a:noFill/>
        </p:spPr>
      </p:pic>
      <p:pic>
        <p:nvPicPr>
          <p:cNvPr id="8202" name="Picture 10" descr="http://www.playing-field.ru/img/2015/052104/18503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01792">
            <a:off x="4149565" y="1532267"/>
            <a:ext cx="198610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9)">
                                      <p:cBhvr>
                                        <p:cTn id="6" dur="1548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7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465319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4400" dirty="0" smtClean="0">
                <a:solidFill>
                  <a:srgbClr val="572314"/>
                </a:solidFill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Покажи  символ русского гостеприимства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060848"/>
            <a:ext cx="2376488" cy="3168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AutoShape 2" descr="https://s.pfst.net/2010.07/2259132067cc7d859ba6ddfdd263f90ec09c3b922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.pfst.net/2010.07/2259132067cc7d859ba6ddfdd263f90ec09c3b922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10" b="2494"/>
          <a:stretch>
            <a:fillRect/>
          </a:stretch>
        </p:blipFill>
        <p:spPr bwMode="auto">
          <a:xfrm>
            <a:off x="467544" y="1700808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92896"/>
            <a:ext cx="20743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611560" y="5373216"/>
            <a:ext cx="8213799" cy="11521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Самовар издавна считался символ русского гостеприимства, он был неотделимой частью жизни нашего народа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s://fs00.infourok.ru/images/doc/196/223468/img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0.infourok.ru/images/doc/196/223468/img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1412776"/>
            <a:ext cx="6264696" cy="4893647"/>
          </a:xfrm>
          <a:prstGeom prst="rect">
            <a:avLst/>
          </a:prstGeom>
          <a:solidFill>
            <a:srgbClr val="E1F3F7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Я очень надеюсь, что вы вырастите патриотами своей страны, будете беречь и приумножать богатства России, сделаете много полезного и нужного, чтобы наша Россия, наша Родина стала еще краше, еще сильнее, еще лучше.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ru-RU" sz="3200" b="1" i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82546/data/images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484784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Мультимедийная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игра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«У моей России…»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для детей старшего дошкольного возраста</a:t>
            </a: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Выполнила воспитатель</a:t>
            </a:r>
          </a:p>
          <a:p>
            <a:pPr algn="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Гребешкова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В.Н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Россия - это огромная страна!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мире.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player.myshared.ru/5/451673/slides/slide_8.jpg"/>
          <p:cNvPicPr>
            <a:picLocks noChangeAspect="1" noChangeArrowheads="1"/>
          </p:cNvPicPr>
          <p:nvPr/>
        </p:nvPicPr>
        <p:blipFill>
          <a:blip r:embed="rId4" cstate="print"/>
          <a:srcRect l="18500" t="28063" r="25280" b="18811"/>
          <a:stretch>
            <a:fillRect/>
          </a:stretch>
        </p:blipFill>
        <p:spPr bwMode="auto">
          <a:xfrm>
            <a:off x="3275855" y="1700808"/>
            <a:ext cx="576350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3456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Если долго-долго-долго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В самолёте нам лететь,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Если долго-долго-долго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На Россию нам смотреть,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То увидим мы тогда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И леса, и города,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Океанские просторы,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Ленты рек, озёра, горы.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Мы увидим даль без края,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Тундру, где звенит весна.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И поймём тогда, какая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Наша Родина большая,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Необъятная страна!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3768" y="3140969"/>
            <a:ext cx="6336704" cy="1008112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Спасибо за игру!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2113285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http://pedsovet.su/load/394-1-0-34645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http://900igr.net/up/datai/96345/0001-001-.jpg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https://prikolnye-kartinki.ru/img/picture/Nov/05/52d56c2e3dd97e0a353146499b4b1795/2.jpg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superprices.ru/wa-data/public/shop/products/47/20/42047/images/74900/74900.970.jpg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hlinkClick r:id="rId6"/>
              </a:rPr>
              <a:t>http://dorinfo.ru/upload/iblock/091/23621_1280x1024.jpg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http://www.world-globe.ru/files/flags/russia_l.png</a:t>
            </a:r>
            <a:endParaRPr lang="ru-RU" sz="1400" dirty="0" smtClean="0"/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http://achtung.kz/wp-content/uploads/2014/02/flag_of_germany.svg_.png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http://static-eu.insales.ru/files/1/6168/2365464/original/USA_flag.jpg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1. Андреева Н.Ф. Планирование работы по патриотическому воспитанию в ДОУ //Управление ДОУ. – 2005. - № 1. – С. 16 – 26.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 3. </a:t>
            </a:r>
            <a:r>
              <a:rPr lang="ru-RU" sz="1400" dirty="0" err="1" smtClean="0">
                <a:solidFill>
                  <a:srgbClr val="002060"/>
                </a:solidFill>
              </a:rPr>
              <a:t>Комратова</a:t>
            </a:r>
            <a:r>
              <a:rPr lang="ru-RU" sz="1400" dirty="0" smtClean="0">
                <a:solidFill>
                  <a:srgbClr val="002060"/>
                </a:solidFill>
              </a:rPr>
              <a:t> Н.Г. Грибова Л.Ф. Патриотическое воспитание детей 4-6 лет: Методическое пособие. – М. Сфера, 2007.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06084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2. Борисов, И. В.</a:t>
            </a: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</a:rPr>
              <a:t>Геральдика России [Текст] / И. В. Борисов, Е. Н. Козина. - М. :  АСТ : </a:t>
            </a:r>
            <a:r>
              <a:rPr lang="ru-RU" sz="1400" dirty="0" err="1" smtClean="0">
                <a:solidFill>
                  <a:srgbClr val="002060"/>
                </a:solidFill>
              </a:rPr>
              <a:t>Астрель</a:t>
            </a:r>
            <a:r>
              <a:rPr lang="ru-RU" sz="1400" dirty="0" smtClean="0">
                <a:solidFill>
                  <a:srgbClr val="002060"/>
                </a:solidFill>
              </a:rPr>
              <a:t>, 2006. – 423.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80928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4. </a:t>
            </a:r>
            <a:r>
              <a:rPr lang="ru-RU" sz="1400" dirty="0" err="1" smtClean="0">
                <a:solidFill>
                  <a:srgbClr val="002060"/>
                </a:solidFill>
              </a:rPr>
              <a:t>Корчажинская</a:t>
            </a:r>
            <a:r>
              <a:rPr lang="ru-RU" sz="1400" dirty="0" smtClean="0">
                <a:solidFill>
                  <a:srgbClr val="002060"/>
                </a:solidFill>
              </a:rPr>
              <a:t> С. Воспитываем патриотов //Дошкольное воспитание. – 2006. № 6. – С. – 27.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http://igo2london.com/data/Image/tumbs100x100/flags/ru-flag1-ss.gif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https://animalreader.ru/wp-content/uploads/2015/03/zhiteli-luga-animal-reader.ru_.com_28687-1024x640.jpg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http://www.stihi.ru/pics/2016/03/15/4579.jpg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http://cdn01.ru/files/users/images/5d/90/5d904309a09a169e5bf45d2c6ff21cf4.jpg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https://trofimenko-ivant-dou7.edumsko.ru/uploads/6000/23996/persona/news/0021-021-Moskva.jpg?1491309716966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https://www.tourprom.ru/site_media/images/upload/2016/2/17/poiphoto/spasskaya-bashnya-v-moskve_1.jpeg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https://www.tourprom.ru/site_media/images/upload/2016/2/17/poiphoto/spasskaya-bashnya-v-moskve_1.jpeg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https://ds02.infourok.ru/uploads/ex/0734/00013fb3-c800c43c/640/img15.jpg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http://www.playcast.ru/uploads/2017/06/04/22746545.gif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http://kartinki-vernisazh.ru/_ph/34/1/440825589.jpg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1"/>
              </a:rPr>
              <a:t>https://rus-promisel.ru/images/detailed/0/or134.jpg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2"/>
              </a:rPr>
              <a:t>http://boombob.ru/img/picture/May/16/b1aaa567f69a70439ac0c46a00408fe1/4.jpg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3"/>
              </a:rPr>
              <a:t>http://pesochnizza.ru/wp-content/uploads/2017/07/bereza_derevo.jpg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4"/>
              </a:rPr>
              <a:t>https://st.depositphotos.com/1793489/3637/v/950/depositphotos_36377011-stock-illustration-tropical-palm-tree.jpg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5"/>
              </a:rPr>
              <a:t>https://static7.depositphotos.com/1006463/745/i/950/depositphotos_7458036-stock-photo-3d-christmas-tree-ready-to.jpg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6"/>
              </a:rPr>
              <a:t>http://www.playcast.ru/uploads/2015/11/22/15993197.jpg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7"/>
              </a:rPr>
              <a:t>https://yandex.ru/images/search?text=%D0%BA%D0%B0%D1%80%D1%82%D0%B8%D0%BD%D0%BA%D0%B0%20%D0%BC%D0%B5%D0%B4%D0%B2%D0%B5%D0%B4%D1%8C&amp;stype=image&amp;lr=51&amp;noreask=1&amp;source=wiz</a:t>
            </a:r>
            <a:endParaRPr lang="ru-RU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202" name="AutoShape 2" descr="https://st2.depositphotos.com/1742040/8735/v/450/depositphotos_87351584-stock-illustration-dancing-russian-do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82546/data/images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484784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Мультимедийная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игра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«У моей России…»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для детей старшего дошкольного возраста</a:t>
            </a: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Выполнила воспитатель</a:t>
            </a:r>
          </a:p>
          <a:p>
            <a:pPr algn="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Гребешкова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В.Н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62068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Если мы живем в России, как нас всех можно назвать одним словом?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5445224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РОССИЯНЕ 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tv-geo.ru/uploads/posts/2012-12/1355895282_ro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606793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Что относится к государственным символам  России?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Documents and Settings\Admin\Рабочий стол\j0400812-12130845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754306" cy="22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2183612" cy="23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060848"/>
            <a:ext cx="23764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Найди флаг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27927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27876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 descr="http://rusflagcity.ru/data/gallery/57.jpg"/>
          <p:cNvPicPr>
            <a:picLocks noChangeAspect="1" noChangeArrowheads="1"/>
          </p:cNvPicPr>
          <p:nvPr/>
        </p:nvPicPr>
        <p:blipFill>
          <a:blip r:embed="rId5" cstate="print"/>
          <a:srcRect t="5405" r="2703" b="8108"/>
          <a:stretch>
            <a:fillRect/>
          </a:stretch>
        </p:blipFill>
        <p:spPr bwMode="auto">
          <a:xfrm>
            <a:off x="5076056" y="1844824"/>
            <a:ext cx="2880320" cy="2318306"/>
          </a:xfrm>
          <a:prstGeom prst="rect">
            <a:avLst/>
          </a:prstGeom>
          <a:noFill/>
        </p:spPr>
      </p:pic>
      <p:pic>
        <p:nvPicPr>
          <p:cNvPr id="32770" name="Picture 2" descr="http://i061.ru/img/rssnews/c987e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437112"/>
            <a:ext cx="287375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dvd-ppt-slideshow.com/images/ppt-background/backgroun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16624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Собери флаг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http://megaobzor.com/load/yroki/russia.jpg"/>
          <p:cNvPicPr>
            <a:picLocks noChangeAspect="1" noChangeArrowheads="1"/>
          </p:cNvPicPr>
          <p:nvPr/>
        </p:nvPicPr>
        <p:blipFill>
          <a:blip r:embed="rId3" cstate="print"/>
          <a:srcRect t="32760" r="30975" b="34481"/>
          <a:stretch>
            <a:fillRect/>
          </a:stretch>
        </p:blipFill>
        <p:spPr bwMode="auto">
          <a:xfrm>
            <a:off x="6084168" y="1412776"/>
            <a:ext cx="2676390" cy="792088"/>
          </a:xfrm>
          <a:prstGeom prst="rect">
            <a:avLst/>
          </a:prstGeom>
          <a:noFill/>
        </p:spPr>
      </p:pic>
      <p:pic>
        <p:nvPicPr>
          <p:cNvPr id="8" name="Picture 2" descr="http://megaobzor.com/load/yroki/russia.jpg"/>
          <p:cNvPicPr>
            <a:picLocks noChangeAspect="1" noChangeArrowheads="1"/>
          </p:cNvPicPr>
          <p:nvPr/>
        </p:nvPicPr>
        <p:blipFill>
          <a:blip r:embed="rId3" cstate="print"/>
          <a:srcRect t="68795" r="17716" b="1722"/>
          <a:stretch>
            <a:fillRect/>
          </a:stretch>
        </p:blipFill>
        <p:spPr bwMode="auto">
          <a:xfrm>
            <a:off x="6084168" y="5157192"/>
            <a:ext cx="2664296" cy="720080"/>
          </a:xfrm>
          <a:prstGeom prst="rect">
            <a:avLst/>
          </a:prstGeom>
          <a:noFill/>
        </p:spPr>
      </p:pic>
      <p:pic>
        <p:nvPicPr>
          <p:cNvPr id="6148" name="Picture 4" descr="http://www.brunnvalla.ch/laenderlexikon/images/litauen.gif"/>
          <p:cNvPicPr>
            <a:picLocks noChangeAspect="1" noChangeArrowheads="1"/>
          </p:cNvPicPr>
          <p:nvPr/>
        </p:nvPicPr>
        <p:blipFill>
          <a:blip r:embed="rId4" cstate="print"/>
          <a:srcRect r="32728" b="68217"/>
          <a:stretch>
            <a:fillRect/>
          </a:stretch>
        </p:blipFill>
        <p:spPr bwMode="auto">
          <a:xfrm>
            <a:off x="6084168" y="4221088"/>
            <a:ext cx="2664296" cy="792088"/>
          </a:xfrm>
          <a:prstGeom prst="rect">
            <a:avLst/>
          </a:prstGeom>
          <a:noFill/>
        </p:spPr>
      </p:pic>
      <p:pic>
        <p:nvPicPr>
          <p:cNvPr id="6150" name="Picture 6" descr="http://www.brunnvalla.ch/laenderlexikon/images/litauen.gif"/>
          <p:cNvPicPr>
            <a:picLocks noChangeAspect="1" noChangeArrowheads="1"/>
          </p:cNvPicPr>
          <p:nvPr/>
        </p:nvPicPr>
        <p:blipFill>
          <a:blip r:embed="rId4" cstate="print"/>
          <a:srcRect l="8830" t="37853" r="33715" b="37174"/>
          <a:stretch>
            <a:fillRect/>
          </a:stretch>
        </p:blipFill>
        <p:spPr bwMode="auto">
          <a:xfrm>
            <a:off x="6084168" y="2348880"/>
            <a:ext cx="2664296" cy="771244"/>
          </a:xfrm>
          <a:prstGeom prst="rect">
            <a:avLst/>
          </a:prstGeom>
          <a:noFill/>
        </p:spPr>
      </p:pic>
      <p:pic>
        <p:nvPicPr>
          <p:cNvPr id="6156" name="Picture 12" descr="http://stamp72.com/media/service/fs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617" t="4133" r="63461" b="-3319"/>
          <a:stretch>
            <a:fillRect/>
          </a:stretch>
        </p:blipFill>
        <p:spPr bwMode="auto">
          <a:xfrm>
            <a:off x="683568" y="1484784"/>
            <a:ext cx="257297" cy="5184576"/>
          </a:xfrm>
          <a:prstGeom prst="rect">
            <a:avLst/>
          </a:prstGeom>
          <a:noFill/>
        </p:spPr>
      </p:pic>
      <p:pic>
        <p:nvPicPr>
          <p:cNvPr id="6154" name="Picture 10" descr="http://nagradom.ru/fotos/flag/nagrada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3" r="89200" b="90812"/>
          <a:stretch>
            <a:fillRect/>
          </a:stretch>
        </p:blipFill>
        <p:spPr bwMode="auto">
          <a:xfrm flipH="1">
            <a:off x="611560" y="1124744"/>
            <a:ext cx="432048" cy="459432"/>
          </a:xfrm>
          <a:prstGeom prst="rect">
            <a:avLst/>
          </a:prstGeom>
          <a:noFill/>
        </p:spPr>
      </p:pic>
      <p:pic>
        <p:nvPicPr>
          <p:cNvPr id="6" name="Содержимое 5" descr="http://megaobzor.com/load/yroki/russi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23810" b="67333"/>
          <a:stretch>
            <a:fillRect/>
          </a:stretch>
        </p:blipFill>
        <p:spPr bwMode="auto">
          <a:xfrm>
            <a:off x="6084168" y="3284984"/>
            <a:ext cx="2664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6302 -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56354 0.1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56302 -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vd-ppt-slideshow.com/images/ppt-background/backgroun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desk.ru/_ph/82/2/182799035.gif?14779381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1141">
            <a:off x="4089853" y="3002562"/>
            <a:ext cx="4733934" cy="3361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04056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Флаг России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6624736" cy="35283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Три полоски флага – это неспроста: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Белая полоска – мир и чистота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Синяя полоска – это цвет небес,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Куполов нарядных, радости, чудес.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Красная полоска – подвиги солдат,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Что свою отчизну от врагов хранят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Он страны великой самый главный знак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tx2"/>
                </a:solidFill>
              </a:rPr>
              <a:t>Доблестный трехцветный наш Российский флаг!</a:t>
            </a:r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AutoShape 2" descr="https://ds02.infourok.ru/uploads/ex/0c16/00003325-f942cadd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ds02.infourok.ru/uploads/ex/0c16/00003325-f942cadd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89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Найди герб России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1884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077072"/>
            <a:ext cx="22955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http://s.zagranitsa.com/images/guides/20022/original/aed7c9f3b2a65e29d6798d5e70d8136c.jpg?14406753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FF1"/>
              </a:clrFrom>
              <a:clrTo>
                <a:srgbClr val="EEEFF1">
                  <a:alpha val="0"/>
                </a:srgbClr>
              </a:clrTo>
            </a:clrChange>
          </a:blip>
          <a:srcRect l="28323" r="26516" b="9678"/>
          <a:stretch>
            <a:fillRect/>
          </a:stretch>
        </p:blipFill>
        <p:spPr bwMode="auto">
          <a:xfrm>
            <a:off x="5364088" y="3861048"/>
            <a:ext cx="1944216" cy="259228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 t="2941" r="7901"/>
          <a:stretch>
            <a:fillRect/>
          </a:stretch>
        </p:blipFill>
        <p:spPr bwMode="auto">
          <a:xfrm>
            <a:off x="5292080" y="1556792"/>
            <a:ext cx="1935974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828</Words>
  <Application>Microsoft Office PowerPoint</Application>
  <PresentationFormat>Экран (4:3)</PresentationFormat>
  <Paragraphs>184</Paragraphs>
  <Slides>32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 На нашей планете много разных стран, но самая большая  НАША страна.  Как она называется?  </vt:lpstr>
      <vt:lpstr>Слайд 3</vt:lpstr>
      <vt:lpstr>Слайд 4</vt:lpstr>
      <vt:lpstr>Что относится к государственным символам  России?</vt:lpstr>
      <vt:lpstr>Найди флаг России</vt:lpstr>
      <vt:lpstr>Собери флаг России</vt:lpstr>
      <vt:lpstr>Флаг России</vt:lpstr>
      <vt:lpstr>Слайд 9</vt:lpstr>
      <vt:lpstr>Что изображено на Российском гербе ?</vt:lpstr>
      <vt:lpstr>Собери герб России</vt:lpstr>
      <vt:lpstr>Герб России</vt:lpstr>
      <vt:lpstr> Составь символ страны</vt:lpstr>
      <vt:lpstr>Как называется торжественная величавая песня страны?</vt:lpstr>
      <vt:lpstr>Неофициальные символы России</vt:lpstr>
      <vt:lpstr>Выбери столицу России</vt:lpstr>
      <vt:lpstr>Слайд 17</vt:lpstr>
      <vt:lpstr> Покажи символ   Москвы</vt:lpstr>
      <vt:lpstr>Спасская башня</vt:lpstr>
      <vt:lpstr>Отгадай загадку</vt:lpstr>
      <vt:lpstr>Слайд 21</vt:lpstr>
      <vt:lpstr>Слайд 22</vt:lpstr>
      <vt:lpstr>Какое дерево является символом  России ?</vt:lpstr>
      <vt:lpstr>Слайд 24</vt:lpstr>
      <vt:lpstr>Покажи  величественное животное – символ русского народа</vt:lpstr>
      <vt:lpstr>Определите, кто из этих пар одет в  РУССКУЮ национальную одежду  </vt:lpstr>
      <vt:lpstr> Выбери  музыкальный инструмент   который является символом русского народа</vt:lpstr>
      <vt:lpstr>  Покажи  символ русского гостеприимства</vt:lpstr>
      <vt:lpstr>Слайд 29</vt:lpstr>
      <vt:lpstr>Слайд 30</vt:lpstr>
      <vt:lpstr>Список литературы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481</cp:revision>
  <dcterms:modified xsi:type="dcterms:W3CDTF">2017-11-25T19:33:47Z</dcterms:modified>
</cp:coreProperties>
</file>