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18" r:id="rId3"/>
    <p:sldMasterId id="2147483747" r:id="rId4"/>
    <p:sldMasterId id="2147483759" r:id="rId5"/>
  </p:sldMasterIdLst>
  <p:notesMasterIdLst>
    <p:notesMasterId r:id="rId26"/>
  </p:notesMasterIdLst>
  <p:sldIdLst>
    <p:sldId id="256" r:id="rId6"/>
    <p:sldId id="277" r:id="rId7"/>
    <p:sldId id="271" r:id="rId8"/>
    <p:sldId id="272" r:id="rId9"/>
    <p:sldId id="258" r:id="rId10"/>
    <p:sldId id="259" r:id="rId11"/>
    <p:sldId id="260" r:id="rId12"/>
    <p:sldId id="261" r:id="rId13"/>
    <p:sldId id="275" r:id="rId14"/>
    <p:sldId id="262" r:id="rId15"/>
    <p:sldId id="274" r:id="rId16"/>
    <p:sldId id="263" r:id="rId17"/>
    <p:sldId id="264" r:id="rId18"/>
    <p:sldId id="265" r:id="rId19"/>
    <p:sldId id="276" r:id="rId20"/>
    <p:sldId id="266" r:id="rId21"/>
    <p:sldId id="273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41D81-EA4E-4B28-9D80-2EBE1E24620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2BB7-678D-4010-B658-CD9F17CA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8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32F6-DB38-4451-98A9-548038C1B3A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6ED8-FF70-44B0-886F-2AF6B64B195B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1F2A-7486-4271-A969-3AE78CCC888F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F5EAA-FDED-45FE-9E73-A81E5D469236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71F5F-0471-4EB8-A091-E3CAB738467B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2635-26C1-4A9D-8C5C-E9B4C9260389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EDC7-D298-4171-B700-303AB554DC3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BD1B7-EE42-414B-9C0E-69BDBAAEEA0C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64DF7-CDEC-4244-AA56-6C317B0A7FB7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FB16-CA8E-43D6-B086-9A50B660ECF2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D345C-F8BC-4478-9553-5FB70EB015F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32F6-DB38-4451-98A9-548038C1B3A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6ED8-FF70-44B0-886F-2AF6B64B195B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1F2A-7486-4271-A969-3AE78CCC888F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F5EAA-FDED-45FE-9E73-A81E5D469236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71F5F-0471-4EB8-A091-E3CAB738467B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2635-26C1-4A9D-8C5C-E9B4C9260389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EDC7-D298-4171-B700-303AB554DC3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BD1B7-EE42-414B-9C0E-69BDBAAEEA0C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64DF7-CDEC-4244-AA56-6C317B0A7FB7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FB16-CA8E-43D6-B086-9A50B660ECF2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D345C-F8BC-4478-9553-5FB70EB015F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32F6-DB38-4451-98A9-548038C1B3A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6ED8-FF70-44B0-886F-2AF6B64B195B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1F2A-7486-4271-A969-3AE78CCC888F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F5EAA-FDED-45FE-9E73-A81E5D469236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71F5F-0471-4EB8-A091-E3CAB738467B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2635-26C1-4A9D-8C5C-E9B4C9260389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EDC7-D298-4171-B700-303AB554DC3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BD1B7-EE42-414B-9C0E-69BDBAAEEA0C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64DF7-CDEC-4244-AA56-6C317B0A7FB7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FB16-CA8E-43D6-B086-9A50B660ECF2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D345C-F8BC-4478-9553-5FB70EB015F1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683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15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F6AD5-79C5-4AA8-980A-8A1486553C7A}" type="slidenum">
              <a:rPr lang="ru-RU" altLang="ru-RU" smtClean="0">
                <a:solidFill>
                  <a:srgbClr val="90C226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90C226"/>
              </a:solidFill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«Технология создания измерительных материалов по формированию и оцениванию </a:t>
            </a:r>
            <a:r>
              <a:rPr lang="ru-RU" b="1" i="1" dirty="0" smtClean="0"/>
              <a:t>естественно-научной грамотности</a:t>
            </a:r>
            <a:r>
              <a:rPr lang="ru-RU" b="1" i="1" dirty="0" smtClean="0"/>
              <a:t> </a:t>
            </a:r>
            <a:r>
              <a:rPr lang="ru-RU" b="1" i="1" dirty="0" smtClean="0"/>
              <a:t>в образовательном процессе»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473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Учитель биологии ГБОУ ООШ </a:t>
            </a:r>
            <a:r>
              <a:rPr lang="ru-RU" sz="2400" dirty="0" err="1" smtClean="0">
                <a:solidFill>
                  <a:schemeClr val="tx1"/>
                </a:solidFill>
              </a:rPr>
              <a:t>пос.Михеевка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м</a:t>
            </a:r>
            <a:r>
              <a:rPr lang="ru-RU" sz="2400" dirty="0" err="1" smtClean="0">
                <a:solidFill>
                  <a:schemeClr val="tx1"/>
                </a:solidFill>
              </a:rPr>
              <a:t>.р</a:t>
            </a:r>
            <a:r>
              <a:rPr lang="ru-RU" sz="2400" dirty="0" smtClean="0">
                <a:solidFill>
                  <a:schemeClr val="tx1"/>
                </a:solidFill>
              </a:rPr>
              <a:t>. Пестравский Самарской области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Морухнова</a:t>
            </a:r>
            <a:r>
              <a:rPr lang="ru-RU" sz="2400" dirty="0" smtClean="0">
                <a:solidFill>
                  <a:schemeClr val="tx1"/>
                </a:solidFill>
              </a:rPr>
              <a:t> О.И.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166813"/>
            <a:ext cx="85693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блок - схему к данному тексту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«Опыление – перенос пыльцы с тычинок на рыльце пестика. При перекрестном опылении пыльца с тычинок цветка переносится на рыльце пестика цветка другого растения. Различают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насекомоопыляемые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ветроопыляемые растения.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Насекомоопыляемые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 имеют красивые, яркие цветки или мелкие цветки, собранные в соцветия. Обычно они богаты нектаром, пыльцой, обладают приятным запахом.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ветроопыляемых растений мелкие, невзрачные цветки, собранные в соцветия. Пыльца у них сухая, мелкая, легкая».</a:t>
            </a:r>
          </a:p>
        </p:txBody>
      </p:sp>
    </p:spTree>
    <p:extLst>
      <p:ext uri="{BB962C8B-B14F-4D97-AF65-F5344CB8AC3E}">
        <p14:creationId xmlns:p14="http://schemas.microsoft.com/office/powerpoint/2010/main" val="2248538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54646"/>
            <a:ext cx="849694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суток у человека выделяется 1 литр слюны, 3 литра желудочного сока, 2 литра поджелудочного сока, 3,5 литра кишечного сока, 1 литр желчи. Выделение слюны начинается еще до поступления пищи в ротовую полость. Ротовая полость переходит в воронкообразную глотку, соединяющую рот с пищеводом. Глотка общая часть пищеварительных и дыхательных путей.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4" descr="hello_html_7633f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8017"/>
            <a:ext cx="1733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911206"/>
            <a:ext cx="264816" cy="292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078" y="3118017"/>
            <a:ext cx="6475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Объясните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почему вид разрезанного лимона вызывает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слюноотделение.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078" y="4077072"/>
            <a:ext cx="647536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2.Почему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рекомендуется разговаривать во время еды?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1703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13" y="549275"/>
            <a:ext cx="835342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«…Корни могут служить для запасания воды, что особенно хорошо видно на примере некоторых тропических орхидных. Наружная часть коры свисающих вниз придаточных воздушных корней этих растений состоит из крупных и пустых клеток, которые могут впитывать воду подобно губке. Во время дождя эти клетки наполняются водой, которая в них и хранится, и по мере необходимости используется растением.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некоторых мангровых деревьев на стволах, на высоте прилива, развиваются корни, которые растут вниз и укрепившись в почве, прочно удерживают растения в мягком иле. Это ходульные корни. Они нередко встречаются и у деревьев, произрастающих на болотах, у ряда пальм, некоторых трав тропического леса и даже у кукурузы. Но наиболее эффектны ходульные корни знаменитого баньяна. Многочисленные придаточные корни баньяна растут вниз, укореняются и развивают собственную корневую систему. Благодаря этому одно дерево баньяна разрастается в целую рощу, которая может занимать площадь в несколько сотен квадратных метров».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Verdana" pitchFamily="34" charset="0"/>
              </a:rPr>
              <a:t>   </a:t>
            </a:r>
            <a:r>
              <a:rPr lang="ru-RU" b="1" dirty="0">
                <a:latin typeface="Verdana" pitchFamily="34" charset="0"/>
              </a:rPr>
              <a:t>Составьте 5 -6 вопросов по данному тексту, два из которых начните словами «Зачем» или «Почему».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во время дождя клетки орхидных наполняются водой? Почему у некоторых мангровых деревьев на стволах развиваются корни? И т.д.</a:t>
            </a:r>
          </a:p>
        </p:txBody>
      </p:sp>
    </p:spTree>
    <p:extLst>
      <p:ext uri="{BB962C8B-B14F-4D97-AF65-F5344CB8AC3E}">
        <p14:creationId xmlns:p14="http://schemas.microsoft.com/office/powerpoint/2010/main" val="13847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908175" y="333375"/>
            <a:ext cx="4679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умений и навыков</a:t>
            </a:r>
          </a:p>
        </p:txBody>
      </p:sp>
      <p:pic>
        <p:nvPicPr>
          <p:cNvPr id="139269" name="Picture 5" descr="j0297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19538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9313" name="Group 49"/>
          <p:cNvGraphicFramePr>
            <a:graphicFrameLocks noGrp="1"/>
          </p:cNvGraphicFramePr>
          <p:nvPr/>
        </p:nvGraphicFramePr>
        <p:xfrm>
          <a:off x="863600" y="1773238"/>
          <a:ext cx="6769100" cy="4389437"/>
        </p:xfrm>
        <a:graphic>
          <a:graphicData uri="http://schemas.openxmlformats.org/drawingml/2006/table">
            <a:tbl>
              <a:tblPr/>
              <a:tblGrid>
                <a:gridCol w="839787"/>
                <a:gridCol w="5929313"/>
              </a:tblGrid>
              <a:tr h="1188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условию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данного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способом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…», «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…», «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…».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9315" name="Picture 51" descr="j02167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581525"/>
            <a:ext cx="14509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46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9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23528" y="1124744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Катя с подругами два часа каталась на роликовых коньках. После катания они решили поужинать в ресторане быстрого питания. </a:t>
            </a: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Используя таблицы,  предложите Кате оптимальное по калорийности и соотношению жиров(желательно, чтобы их количество было минимальным) меню из перечня блюд и напитков для того, чтобы компенсировать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выборе учтите, что Катя очень любит мороженое с шоколадным наполнителем и сладкий напиток.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ответе укажите </a:t>
            </a:r>
            <a:r>
              <a:rPr lang="ru-RU" alt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нергозатраты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Кати, рекомендуемые блюда, калорийность ужина и количество жиров в нем. </a:t>
            </a:r>
          </a:p>
        </p:txBody>
      </p:sp>
    </p:spTree>
    <p:extLst>
      <p:ext uri="{BB962C8B-B14F-4D97-AF65-F5344CB8AC3E}">
        <p14:creationId xmlns:p14="http://schemas.microsoft.com/office/powerpoint/2010/main" val="3274600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Выберите окончание предложений</a:t>
            </a:r>
            <a:endParaRPr lang="ru-RU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09762"/>
            <a:ext cx="6336704" cy="389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27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71475" y="836613"/>
            <a:ext cx="7129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8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внимания</a:t>
            </a:r>
          </a:p>
        </p:txBody>
      </p:sp>
      <p:pic>
        <p:nvPicPr>
          <p:cNvPr id="140297" name="Picture 9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0341" name="Group 53"/>
          <p:cNvGraphicFramePr>
            <a:graphicFrameLocks noGrp="1"/>
          </p:cNvGraphicFramePr>
          <p:nvPr/>
        </p:nvGraphicFramePr>
        <p:xfrm>
          <a:off x="344488" y="2133600"/>
          <a:ext cx="8208962" cy="3352832"/>
        </p:xfrm>
        <a:graphic>
          <a:graphicData uri="http://schemas.openxmlformats.org/drawingml/2006/table">
            <a:tbl>
              <a:tblPr/>
              <a:tblGrid>
                <a:gridCol w="1019092"/>
                <a:gridCol w="7189870"/>
              </a:tblGrid>
              <a:tr h="51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предложенный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Задайте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данному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тексту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определении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некоторых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понятий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расположите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определенном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3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40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446" y="18864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темы «Царства органического мира» (6 класс)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 сказку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некотором государстве, в некотором царстве «Растения» жили - были организмы, которые отличались от своих соседей-животных. Все у них было по-своему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предложенный текст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Плечо, лучевая кость, локтевая кость,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данный ряд. Что в нем перечисляется? 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возможные ошибки и исправьте 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«Побег и почки».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с расположенными на нем листьями и почками называют побегом.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боковая часть побега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осевые.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стебля, на которых развиваются листья, называют узлами, а участки стебля между двумя ближайшими узлами одного побега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пазухой. (междоузлиями)</a:t>
            </a:r>
          </a:p>
          <a:p>
            <a:pPr algn="just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00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63373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мировоззрения</a:t>
            </a:r>
          </a:p>
        </p:txBody>
      </p:sp>
      <p:graphicFrame>
        <p:nvGraphicFramePr>
          <p:cNvPr id="14134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07325"/>
              </p:ext>
            </p:extLst>
          </p:nvPr>
        </p:nvGraphicFramePr>
        <p:xfrm>
          <a:off x="654050" y="1966913"/>
          <a:ext cx="6913563" cy="3170237"/>
        </p:xfrm>
        <a:graphic>
          <a:graphicData uri="http://schemas.openxmlformats.org/drawingml/2006/table">
            <a:tbl>
              <a:tblPr/>
              <a:tblGrid>
                <a:gridCol w="858838"/>
                <a:gridCol w="6054725"/>
              </a:tblGrid>
              <a:tr h="17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Приведите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реальной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действительности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описываемых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свойством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явлением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Составьте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содержательную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прикладную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изученного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1348" name="Picture 36" descr="MCj04042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88913"/>
            <a:ext cx="17875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56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41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76250"/>
            <a:ext cx="78486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Известны случаи, когда глубокой осенью под старыми пнями деревьев находили большие скопления гадюк.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свидетельствует этот факт?</a:t>
            </a:r>
            <a:r>
              <a:rPr lang="ru-RU" sz="2400" dirty="0">
                <a:latin typeface="Verdana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пень начал внутренне разлагаться и выделять тепло в процессе гниения, змеи же залегали туда в спячку, т.к. место теплое.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2636838"/>
            <a:ext cx="7453312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2.Условные рефлексы у пресмыкающихся образуются быстрее, чем у земноводных. Они многообразнее и сложнее.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эти факты.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рептилий усложняются  и увеличиваются все отделы головного мозга по сравнению с головным мозгов амфибий. проявляется это в более сложном и многообразном поведении пресмыкающихся, поэтому              условные рефлексы у них образуются быстрее, чем у земноводных.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60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24468"/>
            <a:ext cx="7632848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</a:rPr>
              <a:t>     Функциональная </a:t>
            </a:r>
            <a:r>
              <a:rPr lang="ru-RU" sz="2400" dirty="0">
                <a:latin typeface="Times New Roman"/>
              </a:rPr>
              <a:t>грамотность становится фактором, содействующим участию людей в социальной, культурной, политической и экономической деятельности, способности творчески мыслить и находить стандартные решения, умению выбирать профессиональный путь, уметь использовать информационно-коммуникационные технологии в различных сферах жизнедеятельности, а также обучению на протяжении всей жизни.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Функциональная грамотность – способность человека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вступать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 отношения с внешней средой, быстро адаптироваться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функционировать в ней.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256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556792"/>
            <a:ext cx="7056783" cy="316835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« РЕБЕНОК-ЭТО НЕ </a:t>
            </a:r>
            <a:r>
              <a:rPr lang="ru-RU" sz="4800" b="1" i="1" dirty="0" smtClean="0">
                <a:solidFill>
                  <a:srgbClr val="4A4A4A"/>
                </a:solidFill>
                <a:latin typeface="Arial"/>
                <a:ea typeface="Times New Roman"/>
              </a:rPr>
              <a:t>СОСУД, КОТОРЫЙ 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НАДО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ЗАПОЛНИТЬ ,А</a:t>
            </a:r>
            <a:r>
              <a:rPr lang="ru-RU" sz="4800" dirty="0">
                <a:solidFill>
                  <a:srgbClr val="4A4A4A"/>
                </a:solidFill>
                <a:latin typeface="Arial"/>
                <a:ea typeface="Times New Roman"/>
              </a:rPr>
              <a:t> 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ФАКЕЛ</a:t>
            </a:r>
            <a:r>
              <a:rPr lang="ru-RU" sz="4800" dirty="0">
                <a:solidFill>
                  <a:srgbClr val="4A4A4A"/>
                </a:solidFill>
                <a:latin typeface="Arial"/>
                <a:ea typeface="Times New Roman"/>
              </a:rPr>
              <a:t> 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, КОТОРЫЙ НАДО ЗАЖЕЧЬ».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i="1" dirty="0">
                <a:solidFill>
                  <a:srgbClr val="4A4A4A"/>
                </a:solidFill>
                <a:latin typeface="Arial"/>
                <a:ea typeface="Times New Roman"/>
              </a:rPr>
              <a:t>Д. К. УШИНСКИЙ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a typeface="Calibri"/>
                <a:cs typeface="Times New Roman"/>
              </a:rPr>
              <a:t> </a:t>
            </a:r>
            <a:endParaRPr lang="ru-RU" sz="4400" dirty="0">
              <a:ea typeface="Calibri"/>
              <a:cs typeface="Times New Roman"/>
            </a:endParaRPr>
          </a:p>
          <a:p>
            <a:endParaRPr lang="ru-RU" sz="4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2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76864" cy="756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Характер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заданий для оценивания ЕНГ основывается на материалах международного исследования PISA. Эти материалы включают в себя собственно концепцию ЕНГ, модель заданий по ее оцениванию и образцы таких заданий. Согласно определению, используемому в PISA, естественнонаучная грамотность –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приведенного выше определения вытекают требования к заданиям по оцениванию ЕНГ. Они должны основываться на реальных жизненных ситуациях. Именно такие задания, объединенные в тематические блоки, составляют измерительный инструментарий PISA.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720" y="119675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Процесс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функциональной грамотности осуществляется на основе формирования навыков мышления средствами учебных дисциплин, исходя из предметных знаний, умений и навыков. Средствами формирования и развития навыков мышления являются те же предметные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ЗУНы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представленные в виде заданий, а формой организации – проблемные ситуации. При этом сами навыки мышления служат инструментом перехода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ЗУНов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компетенции, т.е. в функциональную грамотность.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60338" y="260350"/>
            <a:ext cx="9067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</a:t>
            </a:r>
            <a:r>
              <a:rPr lang="en-US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en-US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en-US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естественнонаучной функциональной грамотности</a:t>
            </a:r>
            <a:r>
              <a:rPr lang="en-US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1" name="Rectangle 188"/>
          <p:cNvSpPr>
            <a:spLocks noChangeArrowheads="1"/>
          </p:cNvSpPr>
          <p:nvPr/>
        </p:nvSpPr>
        <p:spPr bwMode="auto">
          <a:xfrm>
            <a:off x="0" y="607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0113" y="1268413"/>
          <a:ext cx="7343775" cy="53006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343775"/>
              </a:tblGrid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естественнонаучного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понятной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669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научную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аргументацию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57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помощью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В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6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47005"/>
              </p:ext>
            </p:extLst>
          </p:nvPr>
        </p:nvGraphicFramePr>
        <p:xfrm>
          <a:off x="900113" y="1268413"/>
          <a:ext cx="7343775" cy="53006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343775"/>
              </a:tblGrid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естественнонаучного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понятной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669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научную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аргументацию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57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помощью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3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В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  <a:tr h="36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8" marB="4571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92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88" name="Group 72"/>
          <p:cNvGraphicFramePr>
            <a:graphicFrameLocks noGrp="1"/>
          </p:cNvGraphicFramePr>
          <p:nvPr/>
        </p:nvGraphicFramePr>
        <p:xfrm>
          <a:off x="468313" y="1916113"/>
          <a:ext cx="7632700" cy="4114800"/>
        </p:xfrm>
        <a:graphic>
          <a:graphicData uri="http://schemas.openxmlformats.org/drawingml/2006/table">
            <a:tbl>
              <a:tblPr/>
              <a:tblGrid>
                <a:gridCol w="947737"/>
                <a:gridCol w="6684963"/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истинно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ложно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Разбейте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смысловые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заголовок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каждой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Найдите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данному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популярной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энциклопедии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 д.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284" name="Text Box 68"/>
          <p:cNvSpPr txBox="1">
            <a:spLocks noChangeArrowheads="1"/>
          </p:cNvSpPr>
          <p:nvPr/>
        </p:nvSpPr>
        <p:spPr bwMode="auto">
          <a:xfrm>
            <a:off x="1403350" y="404813"/>
            <a:ext cx="54006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Verdana" pitchFamily="34" charset="0"/>
              </a:rPr>
              <a:t>	</a:t>
            </a:r>
            <a:r>
              <a:rPr lang="ru-RU" sz="32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2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200" b="1" i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sz="32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sz="32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en-US" sz="32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sz="3200" b="1" i="1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304" name="Picture 88" descr="груз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59" y="172610"/>
            <a:ext cx="1639998" cy="1456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307" name="Text Box 91"/>
          <p:cNvSpPr txBox="1">
            <a:spLocks noChangeArrowheads="1"/>
          </p:cNvSpPr>
          <p:nvPr/>
        </p:nvSpPr>
        <p:spPr bwMode="auto">
          <a:xfrm>
            <a:off x="179388" y="5157788"/>
            <a:ext cx="8640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Verdana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Verdana" pitchFamily="34" charset="0"/>
              </a:rPr>
            </a:br>
            <a:endParaRPr lang="ru-RU" sz="1600" b="1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49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7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692150"/>
            <a:ext cx="73453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истинно или ложно данное утверждение: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u="sng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556792"/>
            <a:ext cx="82812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 питания – воздушное (фотосинтез);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лист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ткань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основная; клетки – столбчатые; </a:t>
            </a:r>
          </a:p>
          <a:p>
            <a:pPr algn="ctr"/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структуры – хлоропласты; вещества - минеральные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ключевые слова</a:t>
            </a:r>
          </a:p>
          <a:p>
            <a:pPr algn="ctr"/>
            <a:endParaRPr lang="ru-RU" sz="2400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Любой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вегетативный побег состоит из осевой части- стебля, имеющей обычно цилиндрическую форму, и листьев, плоских боковых органов, сидящих на оси. Ни стебель без листьев, ни листья без стебля образоваться не могут. Обязательной принадлежностью побега являются почки- зачатки новых побегов.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82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308" name="Group 68"/>
          <p:cNvGraphicFramePr>
            <a:graphicFrameLocks noGrp="1"/>
          </p:cNvGraphicFramePr>
          <p:nvPr/>
        </p:nvGraphicFramePr>
        <p:xfrm>
          <a:off x="323850" y="2349500"/>
          <a:ext cx="7921625" cy="4205484"/>
        </p:xfrm>
        <a:graphic>
          <a:graphicData uri="http://schemas.openxmlformats.org/drawingml/2006/table">
            <a:tbl>
              <a:tblPr/>
              <a:tblGrid>
                <a:gridCol w="984250"/>
                <a:gridCol w="6937375"/>
              </a:tblGrid>
              <a:tr h="700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Приведите примеры и контрпримеры к понятию, явлению, правилу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Прокомментируйте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какого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либо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Прочитайте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словами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данную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символическую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Перекодируйте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известную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словесную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в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рисунка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Составьте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данному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Ответьте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отражающие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следственные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309" name="Text Box 69"/>
          <p:cNvSpPr txBox="1">
            <a:spLocks noChangeArrowheads="1"/>
          </p:cNvSpPr>
          <p:nvPr/>
        </p:nvSpPr>
        <p:spPr bwMode="auto">
          <a:xfrm>
            <a:off x="1258888" y="609600"/>
            <a:ext cx="51133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понимания изучаемого материала</a:t>
            </a:r>
          </a:p>
        </p:txBody>
      </p:sp>
      <p:sp>
        <p:nvSpPr>
          <p:cNvPr id="138310" name="Text Box 70"/>
          <p:cNvSpPr txBox="1">
            <a:spLocks noChangeArrowheads="1"/>
          </p:cNvSpPr>
          <p:nvPr/>
        </p:nvSpPr>
        <p:spPr bwMode="auto">
          <a:xfrm>
            <a:off x="755650" y="4797425"/>
            <a:ext cx="8137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311" name="Picture 71" descr="j0285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5795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8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8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составьте вопросы к тексту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 живут на Севере. Родина оленей называется тундра. В тундре растёт трава, кустарники и седой олений мох. Олений мох – главная пища для оленей, но они любят и грибы, орехи, каштаны, ягоды, дикие яблоки и груши.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 ходят стадами. В стаде олени разного возраста. Есть старые олени и малыши – оленята. Взрослые олени защищают малышей от волков.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Бывает, волки нападают на стадо. Тогда олени окружают оленят и выставляют вперёд рога. Рога у них острые. Волки опасаются оленьих рогов.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стаде есть вожак. Это самый сильный и умный олень. Все олени ему подчиняются. Вожак охраняет стадо. Когда стадо отдыхает, вожак находит высокий камень. Он стоит на камне и смотрит во все стороны. Увидит опасность и затрубит. Олени встанут и уйдут подальше от беды.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1549</Words>
  <Application>Microsoft Office PowerPoint</Application>
  <PresentationFormat>Экран (4:3)</PresentationFormat>
  <Paragraphs>130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Волна</vt:lpstr>
      <vt:lpstr>1_Волна</vt:lpstr>
      <vt:lpstr>2_Волна</vt:lpstr>
      <vt:lpstr>3_Волна</vt:lpstr>
      <vt:lpstr>Тема Office</vt:lpstr>
      <vt:lpstr>   «Технология создания измерительных материалов по формированию и оцениванию естественно-научной грамотности в образовательном процессе»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составьте вопросы к тексту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окончание предложений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«Технология создания измерительных материалов по формированию и оцениванию ЕНГ в образовательном процессе»</dc:title>
  <dc:creator>ольга</dc:creator>
  <cp:lastModifiedBy>USER</cp:lastModifiedBy>
  <cp:revision>20</cp:revision>
  <dcterms:created xsi:type="dcterms:W3CDTF">2020-02-06T12:05:47Z</dcterms:created>
  <dcterms:modified xsi:type="dcterms:W3CDTF">2020-04-15T05:19:54Z</dcterms:modified>
</cp:coreProperties>
</file>