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306" r:id="rId4"/>
    <p:sldId id="296" r:id="rId5"/>
    <p:sldId id="324" r:id="rId6"/>
    <p:sldId id="325" r:id="rId7"/>
    <p:sldId id="326" r:id="rId8"/>
    <p:sldId id="327" r:id="rId9"/>
    <p:sldId id="299" r:id="rId10"/>
    <p:sldId id="329" r:id="rId11"/>
    <p:sldId id="302" r:id="rId12"/>
    <p:sldId id="331" r:id="rId13"/>
    <p:sldId id="332" r:id="rId14"/>
    <p:sldId id="316" r:id="rId15"/>
    <p:sldId id="317" r:id="rId16"/>
    <p:sldId id="334" r:id="rId17"/>
    <p:sldId id="315" r:id="rId18"/>
    <p:sldId id="318" r:id="rId19"/>
    <p:sldId id="319" r:id="rId20"/>
    <p:sldId id="320" r:id="rId21"/>
    <p:sldId id="33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66FFFF"/>
    <a:srgbClr val="9AEEAE"/>
    <a:srgbClr val="FFFF00"/>
    <a:srgbClr val="00FF00"/>
    <a:srgbClr val="CF3F80"/>
    <a:srgbClr val="A917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4660"/>
  </p:normalViewPr>
  <p:slideViewPr>
    <p:cSldViewPr>
      <p:cViewPr varScale="1">
        <p:scale>
          <a:sx n="69" d="100"/>
          <a:sy n="69" d="100"/>
        </p:scale>
        <p:origin x="-14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FF78A-69BE-44F2-9082-9C026DD8D63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01B8B-EB59-4360-9955-E4A7BDE4C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07E-82B8-4896-84F6-1FD049D1B3B2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952F-21B9-4D39-AB3D-31AF15E43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07E-82B8-4896-84F6-1FD049D1B3B2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952F-21B9-4D39-AB3D-31AF15E43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07E-82B8-4896-84F6-1FD049D1B3B2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952F-21B9-4D39-AB3D-31AF15E43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07E-82B8-4896-84F6-1FD049D1B3B2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952F-21B9-4D39-AB3D-31AF15E43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07E-82B8-4896-84F6-1FD049D1B3B2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952F-21B9-4D39-AB3D-31AF15E43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07E-82B8-4896-84F6-1FD049D1B3B2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952F-21B9-4D39-AB3D-31AF15E43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07E-82B8-4896-84F6-1FD049D1B3B2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952F-21B9-4D39-AB3D-31AF15E43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07E-82B8-4896-84F6-1FD049D1B3B2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952F-21B9-4D39-AB3D-31AF15E43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07E-82B8-4896-84F6-1FD049D1B3B2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952F-21B9-4D39-AB3D-31AF15E43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07E-82B8-4896-84F6-1FD049D1B3B2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952F-21B9-4D39-AB3D-31AF15E43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07E-82B8-4896-84F6-1FD049D1B3B2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952F-21B9-4D39-AB3D-31AF15E43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CE07E-82B8-4896-84F6-1FD049D1B3B2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952F-21B9-4D39-AB3D-31AF15E43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file:///C:\Users\admin\AppData\Local\Temp\FineReader10\media\image7.jpe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1.jpeg"/><Relationship Id="rId5" Type="http://schemas.openxmlformats.org/officeDocument/2006/relationships/image" Target="file:///C:\Users\admin\AppData\Local\Temp\FineReader10\media\image8.jpeg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admin\AppData\Local\Temp\FineReader10\media\image9.jpe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Users\admin\AppData\Local\Temp\FineReader10\media\image8.jpeg" TargetMode="External"/><Relationship Id="rId5" Type="http://schemas.openxmlformats.org/officeDocument/2006/relationships/image" Target="../media/image16.jpeg"/><Relationship Id="rId10" Type="http://schemas.openxmlformats.org/officeDocument/2006/relationships/image" Target="../media/image24.jpeg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admin\AppData\Local\Temp\FineReader10\media\image8.jpe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file:///C:\Users\admin\AppData\Local\Temp\FineReader10\media\image9.jpeg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Users\admin\AppData\Local\Temp\FineReader10\media\image9.jpeg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admin\AppData\Local\Temp\FineReader10\media\image9.jpe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file:///C:\Users\admin\AppData\Local\Temp\FineReader10\media\image7.jpe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image" Target="file:///C:\Users\admin\AppData\Local\Temp\FineReader10\media\image9.jpeg" TargetMode="External"/><Relationship Id="rId10" Type="http://schemas.openxmlformats.org/officeDocument/2006/relationships/image" Target="file:///C:\Users\admin\AppData\Local\Temp\FineReader10\media\image8.jpeg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90660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11560" y="1329735"/>
            <a:ext cx="80648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200" b="1" dirty="0" smtClean="0">
                <a:latin typeface="Arial" pitchFamily="34" charset="0"/>
                <a:ea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Электронно-дидактическая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формировании элементарных математических представлений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«Веселые фигуры»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40770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Выполнила: воспитатель первой квалификационной категории СП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/с «Колобок» ГБОУ ООШ пос.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Михеевка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м.р.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Пестравский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Самарской области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Гребешкова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Валентина Николаевна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Содержимое 3" descr="35939792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444208" y="260648"/>
            <a:ext cx="2376264" cy="6336704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620107"/>
            <a:ext cx="3777509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85035" y="507690"/>
            <a:ext cx="351378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63688" y="476672"/>
            <a:ext cx="439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 четыре предмета такой же формы</a:t>
            </a:r>
            <a:endParaRPr lang="ru-RU" sz="2800" dirty="0"/>
          </a:p>
        </p:txBody>
      </p:sp>
      <p:pic>
        <p:nvPicPr>
          <p:cNvPr id="19" name="Рисунок 18" descr="C:\Users\admin\AppData\Local\Temp\FineReader10\media\image8.jpeg"/>
          <p:cNvPicPr/>
          <p:nvPr/>
        </p:nvPicPr>
        <p:blipFill>
          <a:blip r:embed="rId4" r:link="rId5" cstate="print">
            <a:lum contrast="40000"/>
          </a:blip>
          <a:srcRect l="62177" t="28025" r="15828" b="50626"/>
          <a:stretch>
            <a:fillRect/>
          </a:stretch>
        </p:blipFill>
        <p:spPr bwMode="auto">
          <a:xfrm>
            <a:off x="6516216" y="404664"/>
            <a:ext cx="8667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admin\AppData\Local\Temp\FineReader10\media\image8.jpeg"/>
          <p:cNvPicPr/>
          <p:nvPr/>
        </p:nvPicPr>
        <p:blipFill>
          <a:blip r:embed="rId4" r:link="rId5" cstate="print">
            <a:lum contrast="40000"/>
          </a:blip>
          <a:srcRect l="12381" t="77735" r="59265"/>
          <a:stretch>
            <a:fillRect/>
          </a:stretch>
        </p:blipFill>
        <p:spPr bwMode="auto">
          <a:xfrm>
            <a:off x="7740352" y="2780928"/>
            <a:ext cx="102222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admin\AppData\Local\Temp\FineReader10\media\image7.jpeg"/>
          <p:cNvPicPr/>
          <p:nvPr/>
        </p:nvPicPr>
        <p:blipFill>
          <a:blip r:embed="rId6" r:link="rId7" cstate="print">
            <a:lum contrast="40000"/>
          </a:blip>
          <a:srcRect l="12656" t="26245" r="58495" b="51215"/>
          <a:stretch>
            <a:fillRect/>
          </a:stretch>
        </p:blipFill>
        <p:spPr bwMode="auto">
          <a:xfrm>
            <a:off x="6516216" y="3284984"/>
            <a:ext cx="104584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Овал 21"/>
          <p:cNvSpPr/>
          <p:nvPr/>
        </p:nvSpPr>
        <p:spPr>
          <a:xfrm>
            <a:off x="3491880" y="3356992"/>
            <a:ext cx="1276896" cy="122413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38100">
                <a:solidFill>
                  <a:srgbClr val="FF3300"/>
                </a:solidFill>
              </a:ln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79712" y="1772816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27984" y="1772816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907704" y="4581128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499992" y="4581128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www.coollady.ru/puc/5/frukt/CL-46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764704"/>
            <a:ext cx="1149462" cy="1151315"/>
          </a:xfrm>
          <a:prstGeom prst="rect">
            <a:avLst/>
          </a:prstGeom>
          <a:noFill/>
        </p:spPr>
      </p:pic>
      <p:pic>
        <p:nvPicPr>
          <p:cNvPr id="2052" name="Picture 4" descr="http://mister-puzzle.ru/img/puzzleball/globe-960/globe-960-3.jpg"/>
          <p:cNvPicPr>
            <a:picLocks noChangeAspect="1" noChangeArrowheads="1"/>
          </p:cNvPicPr>
          <p:nvPr/>
        </p:nvPicPr>
        <p:blipFill>
          <a:blip r:embed="rId9" cstate="print"/>
          <a:srcRect l="8824" r="7353"/>
          <a:stretch>
            <a:fillRect/>
          </a:stretch>
        </p:blipFill>
        <p:spPr bwMode="auto">
          <a:xfrm>
            <a:off x="6444208" y="1772816"/>
            <a:ext cx="1368152" cy="1224136"/>
          </a:xfrm>
          <a:prstGeom prst="rect">
            <a:avLst/>
          </a:prstGeom>
          <a:noFill/>
        </p:spPr>
      </p:pic>
      <p:pic>
        <p:nvPicPr>
          <p:cNvPr id="2056" name="Picture 8" descr="http://www.midlight.ru/img/p/112605-20088-thickbox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8344" y="4077072"/>
            <a:ext cx="1152128" cy="1152128"/>
          </a:xfrm>
          <a:prstGeom prst="rect">
            <a:avLst/>
          </a:prstGeom>
          <a:noFill/>
        </p:spPr>
      </p:pic>
      <p:pic>
        <p:nvPicPr>
          <p:cNvPr id="2054" name="Picture 6" descr="http://cs625628.vk.me/v625628550/1c545/YGRK0DydRo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5229200"/>
            <a:ext cx="1386516" cy="13681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58264 0.1576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-0.20069 0.0053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60625 0.0840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20955 -0.0997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3" descr="35939792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444208" y="260648"/>
            <a:ext cx="2376264" cy="6336704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476672"/>
            <a:ext cx="489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Найди четыре предмета такой же формы</a:t>
            </a:r>
            <a:endParaRPr lang="ru-RU" sz="28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12"/>
          <p:cNvSpPr txBox="1">
            <a:spLocks/>
          </p:cNvSpPr>
          <p:nvPr/>
        </p:nvSpPr>
        <p:spPr>
          <a:xfrm>
            <a:off x="1475656" y="1412776"/>
            <a:ext cx="7272808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9171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275856" y="2636912"/>
            <a:ext cx="1368152" cy="1296144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7" name="Picture 8" descr="D:\НАТАЛЬЯ\ИНТЕРНЕТ\КАРТИНКИ\МЕБЕЛЬ\0_81350_5bde4c8d_L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35" t="10340" r="20175" b="6937"/>
          <a:stretch>
            <a:fillRect/>
          </a:stretch>
        </p:blipFill>
        <p:spPr bwMode="auto">
          <a:xfrm>
            <a:off x="6516216" y="2636912"/>
            <a:ext cx="1048401" cy="186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admin\AppData\Local\Temp\FineReader10\media\image8.jpeg"/>
          <p:cNvPicPr/>
          <p:nvPr/>
        </p:nvPicPr>
        <p:blipFill>
          <a:blip r:embed="rId5" r:link="rId6" cstate="print">
            <a:lum contrast="40000"/>
          </a:blip>
          <a:srcRect l="62177" t="28025" r="15828" b="50626"/>
          <a:stretch>
            <a:fillRect/>
          </a:stretch>
        </p:blipFill>
        <p:spPr bwMode="auto">
          <a:xfrm>
            <a:off x="7812360" y="5373216"/>
            <a:ext cx="8667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admin\AppData\Local\Temp\FineReader10\media\image9.jpeg"/>
          <p:cNvPicPr/>
          <p:nvPr/>
        </p:nvPicPr>
        <p:blipFill>
          <a:blip r:embed="rId7" r:link="rId8" cstate="print">
            <a:lum contrast="40000"/>
          </a:blip>
          <a:srcRect l="55792" t="30163" r="6241" b="52896"/>
          <a:stretch>
            <a:fillRect/>
          </a:stretch>
        </p:blipFill>
        <p:spPr bwMode="auto">
          <a:xfrm>
            <a:off x="7020272" y="1700808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4427984" y="1628800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763688" y="1628800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691680" y="4149080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427984" y="4149080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332656"/>
            <a:ext cx="115759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C:\Users\admin\AppData\Local\Temp\FineReader10\media\image8.jpeg"/>
          <p:cNvPicPr/>
          <p:nvPr/>
        </p:nvPicPr>
        <p:blipFill>
          <a:blip r:embed="rId5" r:link="rId6" cstate="print">
            <a:lum contrast="40000"/>
          </a:blip>
          <a:srcRect l="12381" t="77735" r="59265"/>
          <a:stretch>
            <a:fillRect/>
          </a:stretch>
        </p:blipFill>
        <p:spPr bwMode="auto">
          <a:xfrm>
            <a:off x="7740352" y="2708920"/>
            <a:ext cx="102222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2" name="Picture 12" descr="http://xn----7sbblynji5axh4dve.xn--p1ai/files/catalog/2009/01/1606_img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336" y="4077072"/>
            <a:ext cx="1123964" cy="1152128"/>
          </a:xfrm>
          <a:prstGeom prst="rect">
            <a:avLst/>
          </a:prstGeom>
          <a:noFill/>
        </p:spPr>
      </p:pic>
      <p:pic>
        <p:nvPicPr>
          <p:cNvPr id="19" name="Рисунок 18" descr="C:\Users\admin\AppData\Local\Temp\FineReader10\media\image8.jpeg"/>
          <p:cNvPicPr/>
          <p:nvPr/>
        </p:nvPicPr>
        <p:blipFill>
          <a:blip r:embed="rId5" r:link="rId6" cstate="print">
            <a:lum contrast="40000"/>
          </a:blip>
          <a:srcRect l="9809" t="27735" r="57357" b="49519"/>
          <a:stretch>
            <a:fillRect/>
          </a:stretch>
        </p:blipFill>
        <p:spPr bwMode="auto">
          <a:xfrm>
            <a:off x="6588224" y="5373216"/>
            <a:ext cx="108458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-0.55938 0.22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65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1042 L -0.60486 0.0208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7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19306 -0.161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-0.32361 -0.1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3" descr="35939792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444208" y="260648"/>
            <a:ext cx="2376264" cy="6336704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476672"/>
            <a:ext cx="489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Найди четыре предмета такой же формы</a:t>
            </a:r>
            <a:endParaRPr lang="ru-RU" sz="28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12"/>
          <p:cNvSpPr txBox="1">
            <a:spLocks/>
          </p:cNvSpPr>
          <p:nvPr/>
        </p:nvSpPr>
        <p:spPr>
          <a:xfrm>
            <a:off x="1475656" y="1412776"/>
            <a:ext cx="7272808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9171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Рисунок 21" descr="C:\Users\admin\AppData\Local\Temp\FineReader10\media\image9.jpeg"/>
          <p:cNvPicPr/>
          <p:nvPr/>
        </p:nvPicPr>
        <p:blipFill>
          <a:blip r:embed="rId4" r:link="rId5" cstate="print">
            <a:lum contrast="40000"/>
          </a:blip>
          <a:srcRect l="55792" t="30163" r="6241" b="52896"/>
          <a:stretch>
            <a:fillRect/>
          </a:stretch>
        </p:blipFill>
        <p:spPr bwMode="auto">
          <a:xfrm>
            <a:off x="6876256" y="1700808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4499992" y="4797152"/>
            <a:ext cx="1656184" cy="17281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27984" y="1556792"/>
            <a:ext cx="1728192" cy="17281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691680" y="4797152"/>
            <a:ext cx="1800200" cy="17281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835696" y="1556792"/>
            <a:ext cx="1800200" cy="17281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15816" y="3429000"/>
            <a:ext cx="2088232" cy="122413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8" descr="D:\НАТАЛЬЯ\ИНТЕРНЕТ\КАРТИНКИ\МЕБЕЛЬ\0_81350_5bde4c8d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35" t="10340" r="20175" b="6937"/>
          <a:stretch>
            <a:fillRect/>
          </a:stretch>
        </p:blipFill>
        <p:spPr bwMode="auto">
          <a:xfrm>
            <a:off x="6516216" y="2636912"/>
            <a:ext cx="104840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admin\AppData\Local\Temp\FineReader10\media\image8.jpeg"/>
          <p:cNvPicPr/>
          <p:nvPr/>
        </p:nvPicPr>
        <p:blipFill>
          <a:blip r:embed="rId7" r:link="rId8" cstate="print">
            <a:lum contrast="40000"/>
          </a:blip>
          <a:srcRect l="12381" t="77735" r="59265"/>
          <a:stretch>
            <a:fillRect/>
          </a:stretch>
        </p:blipFill>
        <p:spPr bwMode="auto">
          <a:xfrm>
            <a:off x="7668344" y="2996952"/>
            <a:ext cx="102222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admin\AppData\Local\Temp\FineReader10\media\image8.jpeg"/>
          <p:cNvPicPr/>
          <p:nvPr/>
        </p:nvPicPr>
        <p:blipFill>
          <a:blip r:embed="rId7" r:link="rId8" cstate="print">
            <a:lum contrast="40000"/>
          </a:blip>
          <a:srcRect l="62177" t="28025" r="15828" b="50626"/>
          <a:stretch>
            <a:fillRect/>
          </a:stretch>
        </p:blipFill>
        <p:spPr bwMode="auto">
          <a:xfrm>
            <a:off x="6588224" y="5229200"/>
            <a:ext cx="1010791" cy="133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C:\Users\admin\AppData\Local\Temp\FineReader10\media\image8.jpeg"/>
          <p:cNvPicPr/>
          <p:nvPr/>
        </p:nvPicPr>
        <p:blipFill>
          <a:blip r:embed="rId7" r:link="rId8" cstate="print">
            <a:lum contrast="40000"/>
          </a:blip>
          <a:srcRect l="9524" t="54798" r="54967" b="27638"/>
          <a:stretch>
            <a:fillRect/>
          </a:stretch>
        </p:blipFill>
        <p:spPr bwMode="auto">
          <a:xfrm>
            <a:off x="7524328" y="4365104"/>
            <a:ext cx="1339086" cy="98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C:\Users\admin\AppData\Local\Temp\FineReader10\media\image8.jpeg"/>
          <p:cNvPicPr/>
          <p:nvPr/>
        </p:nvPicPr>
        <p:blipFill>
          <a:blip r:embed="rId7" r:link="rId8" cstate="print">
            <a:lum contrast="40000"/>
          </a:blip>
          <a:srcRect l="60816" t="53071" r="13198" b="25719"/>
          <a:stretch>
            <a:fillRect/>
          </a:stretch>
        </p:blipFill>
        <p:spPr bwMode="auto">
          <a:xfrm>
            <a:off x="7668344" y="404664"/>
            <a:ext cx="1057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-0.46684 -0.15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48836 -0.023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32552 0.194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1719 0.1173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3" descr="35939792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444208" y="260648"/>
            <a:ext cx="2376264" cy="6336704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476672"/>
            <a:ext cx="489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Найди четыре предмета такой же формы</a:t>
            </a:r>
            <a:endParaRPr lang="ru-RU" sz="28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12"/>
          <p:cNvSpPr txBox="1">
            <a:spLocks/>
          </p:cNvSpPr>
          <p:nvPr/>
        </p:nvSpPr>
        <p:spPr>
          <a:xfrm>
            <a:off x="1475656" y="1412776"/>
            <a:ext cx="7272808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9171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99992" y="4797152"/>
            <a:ext cx="1656184" cy="17281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27984" y="1556792"/>
            <a:ext cx="1728192" cy="17281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691680" y="4797152"/>
            <a:ext cx="1800200" cy="17281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835696" y="1556792"/>
            <a:ext cx="1800200" cy="17281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771800" y="3501008"/>
            <a:ext cx="2285008" cy="108012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38100">
                <a:solidFill>
                  <a:srgbClr val="FF3300"/>
                </a:solidFill>
              </a:ln>
            </a:endParaRPr>
          </a:p>
        </p:txBody>
      </p:sp>
      <p:pic>
        <p:nvPicPr>
          <p:cNvPr id="30" name="Рисунок 29" descr="яйцо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420888"/>
            <a:ext cx="122909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C:\Users\admin\AppData\Local\Temp\FineReader10\media\image9.jpeg"/>
          <p:cNvPicPr/>
          <p:nvPr/>
        </p:nvPicPr>
        <p:blipFill>
          <a:blip r:embed="rId5" r:link="rId6" cstate="print">
            <a:lum contrast="40000"/>
          </a:blip>
          <a:srcRect l="65113" t="2535" r="14647" b="76901"/>
          <a:stretch>
            <a:fillRect/>
          </a:stretch>
        </p:blipFill>
        <p:spPr bwMode="auto">
          <a:xfrm>
            <a:off x="7812360" y="5013176"/>
            <a:ext cx="93610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C:\Users\admin\AppData\Local\Temp\FineReader10\media\image9.jpeg"/>
          <p:cNvPicPr/>
          <p:nvPr/>
        </p:nvPicPr>
        <p:blipFill>
          <a:blip r:embed="rId5" r:link="rId6" cstate="print">
            <a:lum contrast="40000"/>
          </a:blip>
          <a:srcRect l="55792" t="31831" r="6391" b="56526"/>
          <a:stretch>
            <a:fillRect/>
          </a:stretch>
        </p:blipFill>
        <p:spPr bwMode="auto">
          <a:xfrm>
            <a:off x="6948264" y="3356992"/>
            <a:ext cx="156934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https://im3-tub-ru.yandex.net/i?id=82cba1ae485032a8e442a4f75b5bd6f3&amp;n=33&amp;h=190&amp;w=380"/>
          <p:cNvPicPr/>
          <p:nvPr/>
        </p:nvPicPr>
        <p:blipFill>
          <a:blip r:embed="rId7" cstate="print"/>
          <a:srcRect l="60000" t="8947" r="3421" b="16316"/>
          <a:stretch>
            <a:fillRect/>
          </a:stretch>
        </p:blipFill>
        <p:spPr bwMode="auto">
          <a:xfrm>
            <a:off x="6516216" y="4437112"/>
            <a:ext cx="117995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 descr="http://mister-puzzle.ru/img/puzzleball/globe-960/globe-960-3.jpg"/>
          <p:cNvPicPr>
            <a:picLocks noChangeAspect="1" noChangeArrowheads="1"/>
          </p:cNvPicPr>
          <p:nvPr/>
        </p:nvPicPr>
        <p:blipFill>
          <a:blip r:embed="rId8" cstate="print"/>
          <a:srcRect l="8824" r="7353"/>
          <a:stretch>
            <a:fillRect/>
          </a:stretch>
        </p:blipFill>
        <p:spPr bwMode="auto">
          <a:xfrm>
            <a:off x="6516216" y="1484784"/>
            <a:ext cx="1126713" cy="1008112"/>
          </a:xfrm>
          <a:prstGeom prst="rect">
            <a:avLst/>
          </a:prstGeom>
          <a:noFill/>
        </p:spPr>
      </p:pic>
      <p:pic>
        <p:nvPicPr>
          <p:cNvPr id="36" name="Рисунок 35" descr="C:\Users\admin\AppData\Local\Temp\FineReader10\media\image9.jpeg"/>
          <p:cNvPicPr/>
          <p:nvPr/>
        </p:nvPicPr>
        <p:blipFill>
          <a:blip r:embed="rId5" r:link="rId6" cstate="print">
            <a:lum contrast="40000"/>
          </a:blip>
          <a:srcRect l="56591" t="79812" r="6672" b="6760"/>
          <a:stretch>
            <a:fillRect/>
          </a:stretch>
        </p:blipFill>
        <p:spPr bwMode="auto">
          <a:xfrm>
            <a:off x="7164288" y="476672"/>
            <a:ext cx="15078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0.57066 0.22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31128 -0.0733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-0.57396 0.273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-0.32674 -0.0053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Прямоугольник 14"/>
          <p:cNvSpPr/>
          <p:nvPr/>
        </p:nvSpPr>
        <p:spPr>
          <a:xfrm>
            <a:off x="1691680" y="332656"/>
            <a:ext cx="62646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Роль дидактической игры в ФЭМП    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1340768"/>
            <a:ext cx="62646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дошкольном возрасте игра имеет важнейшее значение в жизни маленького ребенка. Потребность в игре у детей сохраняется и занимает значительное место и впервые годы их обучения в школе. В играх нет реальной обусловленности обстоятельствами, пространством, временем. Дети - творцы настоящего и будущего. В этом заключается обаяние игры.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6" name="Содержимое 3" descr="35939792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2" descr="Рассмотри картинку. Какие геометрические фигуры ты видишь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844824"/>
            <a:ext cx="1866900" cy="2343151"/>
          </a:xfrm>
          <a:prstGeom prst="rect">
            <a:avLst/>
          </a:prstGeom>
          <a:noFill/>
        </p:spPr>
      </p:pic>
      <p:pic>
        <p:nvPicPr>
          <p:cNvPr id="12" name="Рисунок 11" descr="http://5klass.net/datas/matematika/Ploskie-geometricheskie-figury/0016-016-Ploskie-geometricheskie-figury.jpg"/>
          <p:cNvPicPr/>
          <p:nvPr/>
        </p:nvPicPr>
        <p:blipFill>
          <a:blip r:embed="rId5" cstate="print"/>
          <a:srcRect l="26456"/>
          <a:stretch>
            <a:fillRect/>
          </a:stretch>
        </p:blipFill>
        <p:spPr bwMode="auto">
          <a:xfrm flipH="1">
            <a:off x="1691679" y="836712"/>
            <a:ext cx="4680520" cy="48897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Прямоугольник 14"/>
          <p:cNvSpPr/>
          <p:nvPr/>
        </p:nvSpPr>
        <p:spPr>
          <a:xfrm>
            <a:off x="1691680" y="332656"/>
            <a:ext cx="62646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Роль дидактической игры в ФЭМП    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1340768"/>
            <a:ext cx="62646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дошкольном возрасте игра имеет важнейшее значение в жизни маленького ребенка. Потребность в игре у детей сохраняется и занимает значительное место и впервые годы их обучения в школе. В играх нет реальной обусловленности обстоятельствами, пространством, временем. Дети - творцы настоящего и будущего. В этом заключается обаяние игры.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6" name="Содержимое 3" descr="35939792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4274" name="Picture 2" descr="Рассмотри картинку. Какие геометрические фигуры ты видишь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196752"/>
            <a:ext cx="2065399" cy="2592288"/>
          </a:xfrm>
          <a:prstGeom prst="rect">
            <a:avLst/>
          </a:prstGeom>
          <a:noFill/>
        </p:spPr>
      </p:pic>
      <p:pic>
        <p:nvPicPr>
          <p:cNvPr id="9" name="Picture 4" descr="http://kukumbaclub.ru/UserFiles/Image/Master_class/bab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6668" y="692696"/>
            <a:ext cx="4777454" cy="50405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29517"/>
            <a:ext cx="9183356" cy="68875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1680" y="404664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Посмотри на картинку.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на картинке   кругов ,треугольников, квадратов?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comb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628800"/>
            <a:ext cx="4832462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35939792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332656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2348880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33430" y="476672"/>
            <a:ext cx="1834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11"/>
          <p:cNvSpPr>
            <a:spLocks noGrp="1"/>
          </p:cNvSpPr>
          <p:nvPr>
            <p:ph idx="1"/>
          </p:nvPr>
        </p:nvSpPr>
        <p:spPr>
          <a:xfrm>
            <a:off x="6516216" y="188640"/>
            <a:ext cx="2448272" cy="648072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A9171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15" name="Picture 2" descr="http://vdetskommire.ru/wp-content/uploads/2011/08/%D1%84%D0%B8%D0%B3%D1%83%D1%80%D1%8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628800"/>
            <a:ext cx="5040560" cy="3746817"/>
          </a:xfrm>
          <a:prstGeom prst="rect">
            <a:avLst/>
          </a:prstGeom>
          <a:noFill/>
        </p:spPr>
      </p:pic>
      <p:sp>
        <p:nvSpPr>
          <p:cNvPr id="16" name="Овал 15"/>
          <p:cNvSpPr/>
          <p:nvPr/>
        </p:nvSpPr>
        <p:spPr>
          <a:xfrm>
            <a:off x="6804248" y="692696"/>
            <a:ext cx="1996976" cy="936104"/>
          </a:xfrm>
          <a:prstGeom prst="ellipse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38100">
                <a:solidFill>
                  <a:srgbClr val="FF3300"/>
                </a:solidFill>
              </a:ln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88224" y="5661248"/>
            <a:ext cx="2376264" cy="720080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 rot="21260815">
            <a:off x="6791309" y="1713301"/>
            <a:ext cx="1960727" cy="1296144"/>
          </a:xfrm>
          <a:prstGeom prst="triangle">
            <a:avLst>
              <a:gd name="adj" fmla="val 50000"/>
            </a:avLst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380312" y="3140968"/>
            <a:ext cx="1152128" cy="1080120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092280" y="4293096"/>
            <a:ext cx="1296144" cy="1224136"/>
          </a:xfrm>
          <a:prstGeom prst="ellipse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19672" y="332656"/>
            <a:ext cx="4824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«Почини одеяло»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(закрой белые отверстия)</a:t>
            </a:r>
            <a:endParaRPr lang="ru-RU" sz="28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-0.46354 0.3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-0.36858 0.0185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-0.25208 0.068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-0.58663 -0.330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" y="-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-0.5099 -0.168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1" animBg="1"/>
      <p:bldP spid="1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35939792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332656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2348880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547664" y="1196752"/>
            <a:ext cx="4752528" cy="36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A91717"/>
                </a:solidFill>
              </a:rPr>
              <a:t>  </a:t>
            </a:r>
            <a:endParaRPr lang="ru-RU" sz="2800" b="1" dirty="0">
              <a:solidFill>
                <a:srgbClr val="A91717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22318" y="476672"/>
            <a:ext cx="3226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Подбери пару</a:t>
            </a:r>
            <a:endParaRPr lang="ru-RU" sz="36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48264" y="260648"/>
            <a:ext cx="1872208" cy="63367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http://itghost.ru/diary/pictures/310e3ee456.jpg"/>
          <p:cNvPicPr/>
          <p:nvPr/>
        </p:nvPicPr>
        <p:blipFill>
          <a:blip r:embed="rId4" cstate="print"/>
          <a:srcRect r="74341" b="50329"/>
          <a:stretch>
            <a:fillRect/>
          </a:stretch>
        </p:blipFill>
        <p:spPr bwMode="auto">
          <a:xfrm>
            <a:off x="1475656" y="1340768"/>
            <a:ext cx="13906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tghost.ru/diary/pictures/310e3ee456.jpg"/>
          <p:cNvPicPr/>
          <p:nvPr/>
        </p:nvPicPr>
        <p:blipFill>
          <a:blip r:embed="rId4" cstate="print"/>
          <a:srcRect r="74341" b="50329"/>
          <a:stretch>
            <a:fillRect/>
          </a:stretch>
        </p:blipFill>
        <p:spPr bwMode="auto">
          <a:xfrm>
            <a:off x="7164288" y="2564904"/>
            <a:ext cx="13906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itghost.ru/diary/pictures/310e3ee456.jpg"/>
          <p:cNvPicPr/>
          <p:nvPr/>
        </p:nvPicPr>
        <p:blipFill>
          <a:blip r:embed="rId4" cstate="print"/>
          <a:srcRect l="25308" r="49736" b="52303"/>
          <a:stretch>
            <a:fillRect/>
          </a:stretch>
        </p:blipFill>
        <p:spPr bwMode="auto">
          <a:xfrm>
            <a:off x="1619672" y="3140968"/>
            <a:ext cx="13525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itghost.ru/diary/pictures/310e3ee456.jpg"/>
          <p:cNvPicPr/>
          <p:nvPr/>
        </p:nvPicPr>
        <p:blipFill>
          <a:blip r:embed="rId4" cstate="print"/>
          <a:srcRect l="25308" r="49736" b="52303"/>
          <a:stretch>
            <a:fillRect/>
          </a:stretch>
        </p:blipFill>
        <p:spPr bwMode="auto">
          <a:xfrm>
            <a:off x="7164288" y="4581128"/>
            <a:ext cx="13525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itghost.ru/diary/pictures/310e3ee456.jpg"/>
          <p:cNvPicPr/>
          <p:nvPr/>
        </p:nvPicPr>
        <p:blipFill>
          <a:blip r:embed="rId4" cstate="print"/>
          <a:srcRect l="49912" r="25483" b="51645"/>
          <a:stretch>
            <a:fillRect/>
          </a:stretch>
        </p:blipFill>
        <p:spPr bwMode="auto">
          <a:xfrm>
            <a:off x="1763688" y="4941168"/>
            <a:ext cx="1333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itghost.ru/diary/pictures/310e3ee456.jpg"/>
          <p:cNvPicPr/>
          <p:nvPr/>
        </p:nvPicPr>
        <p:blipFill>
          <a:blip r:embed="rId4" cstate="print"/>
          <a:srcRect l="49912" r="25483" b="51645"/>
          <a:stretch>
            <a:fillRect/>
          </a:stretch>
        </p:blipFill>
        <p:spPr bwMode="auto">
          <a:xfrm>
            <a:off x="7236296" y="548680"/>
            <a:ext cx="1333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-0.38386 0.6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-0.38316 -0.1888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022E-16 L -0.38889 -0.2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35939792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332656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2348880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547664" y="1196752"/>
            <a:ext cx="4752528" cy="36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A91717"/>
                </a:solidFill>
              </a:rPr>
              <a:t>  </a:t>
            </a:r>
            <a:endParaRPr lang="ru-RU" sz="2800" b="1" dirty="0">
              <a:solidFill>
                <a:srgbClr val="A91717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40335" y="476672"/>
            <a:ext cx="4389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Продолжи цепочку</a:t>
            </a:r>
            <a:endParaRPr lang="ru-RU" sz="36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4247964" y="-1287524"/>
            <a:ext cx="1872208" cy="7272808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900igr.net/data/tsvet-i-forma/Linii-2.files/0008-015-Lomanaja.png"/>
          <p:cNvPicPr>
            <a:picLocks noChangeAspect="1" noChangeArrowheads="1"/>
          </p:cNvPicPr>
          <p:nvPr/>
        </p:nvPicPr>
        <p:blipFill>
          <a:blip r:embed="rId4" cstate="print"/>
          <a:srcRect l="36213" r="5612" b="-1590"/>
          <a:stretch>
            <a:fillRect/>
          </a:stretch>
        </p:blipFill>
        <p:spPr bwMode="auto">
          <a:xfrm>
            <a:off x="1547664" y="2060848"/>
            <a:ext cx="7344816" cy="432048"/>
          </a:xfrm>
          <a:prstGeom prst="rect">
            <a:avLst/>
          </a:prstGeom>
          <a:noFill/>
        </p:spPr>
      </p:pic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1691680" y="1844824"/>
            <a:ext cx="936104" cy="936104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139952" y="1628800"/>
            <a:ext cx="1060872" cy="1008112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38100">
                <a:solidFill>
                  <a:srgbClr val="FF3300"/>
                </a:solidFill>
              </a:ln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915816" y="1844824"/>
            <a:ext cx="864096" cy="79208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907704" y="4365104"/>
            <a:ext cx="864096" cy="79208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347864" y="5229200"/>
            <a:ext cx="1060872" cy="1008112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38100">
                <a:solidFill>
                  <a:srgbClr val="FF3300"/>
                </a:solidFill>
              </a:ln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48064" y="5301208"/>
            <a:ext cx="864096" cy="792088"/>
          </a:xfrm>
          <a:prstGeom prst="rect">
            <a:avLst/>
          </a:prstGeom>
          <a:solidFill>
            <a:srgbClr val="CF3F8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7740352" y="4941168"/>
            <a:ext cx="936104" cy="936104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228184" y="4149080"/>
            <a:ext cx="628824" cy="648072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38100">
                <a:solidFill>
                  <a:srgbClr val="FF3300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0.49618 -0.341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26372 -0.4671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-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46181 -0.4828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7" grpId="2" animBg="1"/>
      <p:bldP spid="28" grpId="0" animBg="1"/>
      <p:bldP spid="29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66035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251520" y="4046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2411760" y="476672"/>
            <a:ext cx="5544616" cy="597666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словам В.А. Сухомлинского: “Без игры нет и не может быть полноценного умственного развития. Игра это огромное светлое окно, через которое в духовный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мир ребенка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вливается живительный поток представлений, понятий. Игра это искра, зажигающая огонек пытливости и любознательности.”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35939792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332656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2348880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547664" y="1196752"/>
            <a:ext cx="4752528" cy="36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A91717"/>
                </a:solidFill>
              </a:rPr>
              <a:t>  </a:t>
            </a:r>
            <a:endParaRPr lang="ru-RU" sz="2800" b="1" dirty="0">
              <a:solidFill>
                <a:srgbClr val="A91717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19673" y="260648"/>
            <a:ext cx="4032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только те геометрические фигуры, из которых состоят предметы</a:t>
            </a:r>
            <a:endParaRPr lang="ru-RU" sz="24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47656" y="260648"/>
            <a:ext cx="3096344" cy="6336704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3666" name="Picture 2" descr="http://festival.1september.ru/articles/513781/im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276872"/>
            <a:ext cx="2487917" cy="2952328"/>
          </a:xfrm>
          <a:prstGeom prst="rect">
            <a:avLst/>
          </a:prstGeom>
          <a:noFill/>
        </p:spPr>
      </p:pic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6228184" y="548680"/>
            <a:ext cx="2304256" cy="144016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2" name="Рисунок 21" descr="http://tvoyrebenok.ru/images/presentation-icons/47.jpg"/>
          <p:cNvPicPr/>
          <p:nvPr/>
        </p:nvPicPr>
        <p:blipFill>
          <a:blip r:embed="rId5" cstate="print"/>
          <a:srcRect l="24000" t="5333" r="20333" b="24444"/>
          <a:stretch>
            <a:fillRect/>
          </a:stretch>
        </p:blipFill>
        <p:spPr bwMode="auto">
          <a:xfrm>
            <a:off x="6660232" y="3717032"/>
            <a:ext cx="187220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Овал 23"/>
          <p:cNvSpPr/>
          <p:nvPr/>
        </p:nvSpPr>
        <p:spPr>
          <a:xfrm>
            <a:off x="6300192" y="2780928"/>
            <a:ext cx="1420912" cy="648072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38100">
                <a:solidFill>
                  <a:srgbClr val="FF3300"/>
                </a:solidFill>
              </a:ln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668344" y="2348880"/>
            <a:ext cx="720080" cy="64807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38100">
                <a:solidFill>
                  <a:srgbClr val="FF3300"/>
                </a:solidFill>
              </a:ln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80312" y="5373216"/>
            <a:ext cx="576064" cy="576064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-0.4724 0.26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4149 0.0840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49202 0.015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49601 -0.1680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15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3729" y="2708920"/>
            <a:ext cx="4175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2708920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 игру!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admin\AppData\Local\Temp\FineReader10\media\image9.jpeg"/>
          <p:cNvPicPr/>
          <p:nvPr/>
        </p:nvPicPr>
        <p:blipFill>
          <a:blip r:embed="rId3" r:link="rId4" cstate="print">
            <a:lum contrast="40000"/>
          </a:blip>
          <a:srcRect l="5859" t="3098" r="50732" b="66761"/>
          <a:stretch>
            <a:fillRect/>
          </a:stretch>
        </p:blipFill>
        <p:spPr bwMode="auto">
          <a:xfrm>
            <a:off x="3851920" y="332656"/>
            <a:ext cx="22574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dmin\AppData\Local\Temp\FineReader10\media\image9.jpeg"/>
          <p:cNvPicPr/>
          <p:nvPr/>
        </p:nvPicPr>
        <p:blipFill>
          <a:blip r:embed="rId3" r:link="rId4" cstate="print">
            <a:lum contrast="40000"/>
          </a:blip>
          <a:srcRect l="5859" t="34835" r="51665" b="33991"/>
          <a:stretch>
            <a:fillRect/>
          </a:stretch>
        </p:blipFill>
        <p:spPr bwMode="auto">
          <a:xfrm>
            <a:off x="1907704" y="4005064"/>
            <a:ext cx="232993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admin\AppData\Local\Temp\FineReader10\media\image9.jpeg"/>
          <p:cNvPicPr/>
          <p:nvPr/>
        </p:nvPicPr>
        <p:blipFill>
          <a:blip r:embed="rId3" r:link="rId4" cstate="print">
            <a:lum contrast="40000"/>
          </a:blip>
          <a:srcRect l="5859" t="66854" r="50866" b="2817"/>
          <a:stretch>
            <a:fillRect/>
          </a:stretch>
        </p:blipFill>
        <p:spPr bwMode="auto">
          <a:xfrm>
            <a:off x="6156176" y="4077072"/>
            <a:ext cx="2232248" cy="214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Прямоугольник 14"/>
          <p:cNvSpPr/>
          <p:nvPr/>
        </p:nvSpPr>
        <p:spPr>
          <a:xfrm>
            <a:off x="1691680" y="332656"/>
            <a:ext cx="62646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Роль дидактической игры в ФЭМП    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1340768"/>
            <a:ext cx="62646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дошкольном возрасте игра имеет важнейшее значение в жизни маленького ребенка. Потребность в игре у детей сохраняется и занимает значительное место и впервые годы их обучения в школе. В играх нет реальной обусловленности обстоятельствами, пространством, временем. Дети - творцы настоящего и будущего. В этом заключается обаяние игры.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6" name="Содержимое 3" descr="35939792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27784" y="620688"/>
            <a:ext cx="3777509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4766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475656" y="692696"/>
            <a:ext cx="3888432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288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Мы встречаем их везде –</a:t>
            </a:r>
          </a:p>
          <a:p>
            <a:pPr marL="18288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земле и на воде,</a:t>
            </a:r>
          </a:p>
          <a:p>
            <a:pPr marL="18288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небесах и под землей.</a:t>
            </a:r>
          </a:p>
          <a:p>
            <a:pPr marL="18288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Нам они нужны с тобой!</a:t>
            </a:r>
          </a:p>
          <a:p>
            <a:pPr marL="18288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Будем их мы называть,</a:t>
            </a:r>
          </a:p>
          <a:p>
            <a:pPr marL="18288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окружении искать.</a:t>
            </a:r>
          </a:p>
          <a:p>
            <a:pPr marL="18288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 smtClean="0">
              <a:solidFill>
                <a:schemeClr val="accent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18288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Picture 4" descr="Всё о фигуре здесь - Всё о фигуре здесь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39" t="3579" r="4046" b="4189"/>
          <a:stretch/>
        </p:blipFill>
        <p:spPr bwMode="auto">
          <a:xfrm>
            <a:off x="7164288" y="2420888"/>
            <a:ext cx="1476583" cy="1440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&quot;Треугольник&quot;"/>
          <p:cNvPicPr>
            <a:picLocks noChangeAspect="1" noChangeArrowheads="1"/>
          </p:cNvPicPr>
          <p:nvPr/>
        </p:nvPicPr>
        <p:blipFill>
          <a:blip r:embed="rId5" cstate="print"/>
          <a:srcRect l="7560" t="5040" r="5501" b="4241"/>
          <a:stretch>
            <a:fillRect/>
          </a:stretch>
        </p:blipFill>
        <p:spPr bwMode="auto">
          <a:xfrm>
            <a:off x="4139952" y="4941168"/>
            <a:ext cx="1656184" cy="129614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619672" y="4005064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75656" y="3356992"/>
            <a:ext cx="4464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Треугольник, круг, квадрат, </a:t>
            </a:r>
          </a:p>
          <a:p>
            <a:pPr marL="182880"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 фигурам каждый рад.</a:t>
            </a:r>
          </a:p>
          <a:p>
            <a:pPr marL="182880"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Различить их с вами сможем.</a:t>
            </a:r>
          </a:p>
          <a:p>
            <a:pPr marL="182880"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без них никак не можем</a:t>
            </a:r>
            <a:endParaRPr lang="ru-RU" sz="2400" dirty="0"/>
          </a:p>
        </p:txBody>
      </p:sp>
      <p:pic>
        <p:nvPicPr>
          <p:cNvPr id="22" name="Picture 6" descr="&quot;Прямоугольник&quot;"/>
          <p:cNvPicPr>
            <a:picLocks noChangeAspect="1" noChangeArrowheads="1"/>
          </p:cNvPicPr>
          <p:nvPr/>
        </p:nvPicPr>
        <p:blipFill>
          <a:blip r:embed="rId6" cstate="print"/>
          <a:srcRect l="22680" r="20621" b="4241"/>
          <a:stretch>
            <a:fillRect/>
          </a:stretch>
        </p:blipFill>
        <p:spPr bwMode="auto">
          <a:xfrm>
            <a:off x="1907704" y="4869160"/>
            <a:ext cx="1080120" cy="1584176"/>
          </a:xfrm>
          <a:prstGeom prst="rect">
            <a:avLst/>
          </a:prstGeom>
          <a:noFill/>
        </p:spPr>
      </p:pic>
      <p:pic>
        <p:nvPicPr>
          <p:cNvPr id="23" name="Picture 8" descr="&quot;Овал&quot;"/>
          <p:cNvPicPr>
            <a:picLocks noChangeAspect="1" noChangeArrowheads="1"/>
          </p:cNvPicPr>
          <p:nvPr/>
        </p:nvPicPr>
        <p:blipFill>
          <a:blip r:embed="rId7" cstate="print"/>
          <a:srcRect l="3780" t="5040" r="1721" b="9281"/>
          <a:stretch>
            <a:fillRect/>
          </a:stretch>
        </p:blipFill>
        <p:spPr bwMode="auto">
          <a:xfrm>
            <a:off x="6012160" y="836712"/>
            <a:ext cx="1800200" cy="1224136"/>
          </a:xfrm>
          <a:prstGeom prst="rect">
            <a:avLst/>
          </a:prstGeom>
          <a:noFill/>
        </p:spPr>
      </p:pic>
      <p:pic>
        <p:nvPicPr>
          <p:cNvPr id="24" name="Picture 4" descr="&quot;Круг&quot;"/>
          <p:cNvPicPr>
            <a:picLocks noChangeAspect="1" noChangeArrowheads="1"/>
          </p:cNvPicPr>
          <p:nvPr/>
        </p:nvPicPr>
        <p:blipFill>
          <a:blip r:embed="rId8" cstate="print"/>
          <a:srcRect l="15714" r="13574" b="-799"/>
          <a:stretch>
            <a:fillRect/>
          </a:stretch>
        </p:blipFill>
        <p:spPr bwMode="auto">
          <a:xfrm>
            <a:off x="6660231" y="4509120"/>
            <a:ext cx="1684987" cy="187220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843808" y="404664"/>
            <a:ext cx="33668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Весёлые фигуры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Прямоугольник 14"/>
          <p:cNvSpPr/>
          <p:nvPr/>
        </p:nvSpPr>
        <p:spPr>
          <a:xfrm>
            <a:off x="1691680" y="332656"/>
            <a:ext cx="62646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Роль дидактической игры в ФЭМП    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1340768"/>
            <a:ext cx="62646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дошкольном возрасте игра имеет важнейшее значение в жизни маленького ребенка. Потребность в игре у детей сохраняется и занимает значительное место и впервые годы их обучения в школе. В играх нет реальной обусловленности обстоятельствами, пространством, временем. Дети - творцы настоящего и будущего. В этом заключается обаяние игры.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6" name="Содержимое 3" descr="35939792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27784" y="620107"/>
            <a:ext cx="3777509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detky.info/Presentations/figuryi-vokrug-nas/data/img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0403" y="1628800"/>
            <a:ext cx="2357048" cy="3096344"/>
          </a:xfrm>
          <a:prstGeom prst="rect">
            <a:avLst/>
          </a:prstGeom>
          <a:noFill/>
        </p:spPr>
      </p:pic>
      <p:pic>
        <p:nvPicPr>
          <p:cNvPr id="12" name="Picture 6" descr="КРУГКруглый круг похож на мячик,Он по небу солнцем скачет.Круглый словно диск луны,Как бабулины блины,Как тарелка, как венок,Как весёлый колобок,Как колёса, как колечки,Как пирог из тёплой печки!"/>
          <p:cNvPicPr>
            <a:picLocks noChangeAspect="1" noChangeArrowheads="1"/>
          </p:cNvPicPr>
          <p:nvPr/>
        </p:nvPicPr>
        <p:blipFill>
          <a:blip r:embed="rId5" cstate="print"/>
          <a:srcRect t="17103" r="-1724"/>
          <a:stretch>
            <a:fillRect/>
          </a:stretch>
        </p:blipFill>
        <p:spPr bwMode="auto">
          <a:xfrm>
            <a:off x="1547664" y="1556792"/>
            <a:ext cx="4248472" cy="314117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979712" y="620688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</a:t>
            </a:r>
            <a:endParaRPr lang="ru-RU" sz="32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Прямоугольник 10"/>
          <p:cNvSpPr/>
          <p:nvPr/>
        </p:nvSpPr>
        <p:spPr>
          <a:xfrm>
            <a:off x="6300192" y="2276872"/>
            <a:ext cx="2304256" cy="223224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КВАДРАТСловно стол стоит квадрат.Он гостям обычно рад.Он квадратное печеньеПоложил для угощенья.Он - квадратная корзинаИ квадратная картина.Все четыре стороныУ квадратика равны."/>
          <p:cNvPicPr/>
          <p:nvPr/>
        </p:nvPicPr>
        <p:blipFill>
          <a:blip r:embed="rId4" cstate="print"/>
          <a:srcRect t="17308"/>
          <a:stretch>
            <a:fillRect/>
          </a:stretch>
        </p:blipFill>
        <p:spPr bwMode="auto">
          <a:xfrm>
            <a:off x="2051720" y="1484784"/>
            <a:ext cx="38164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267744" y="836712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Квадрат</a:t>
            </a:r>
            <a:endParaRPr lang="ru-RU" sz="36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35939792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332656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2348880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475656" y="1412776"/>
            <a:ext cx="4752528" cy="3629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A91717"/>
                </a:solidFill>
                <a:latin typeface="Times New Roman" pitchFamily="18" charset="0"/>
                <a:cs typeface="Times New Roman" pitchFamily="18" charset="0"/>
              </a:rPr>
              <a:t>Треугольник - три угла,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A91717"/>
                </a:solidFill>
                <a:latin typeface="Times New Roman" pitchFamily="18" charset="0"/>
                <a:cs typeface="Times New Roman" pitchFamily="18" charset="0"/>
              </a:rPr>
              <a:t>Посмотрите детвора: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A91717"/>
                </a:solidFill>
                <a:latin typeface="Times New Roman" pitchFamily="18" charset="0"/>
                <a:cs typeface="Times New Roman" pitchFamily="18" charset="0"/>
              </a:rPr>
              <a:t>Три вершины очень острых -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A91717"/>
                </a:solidFill>
                <a:latin typeface="Times New Roman" pitchFamily="18" charset="0"/>
                <a:cs typeface="Times New Roman" pitchFamily="18" charset="0"/>
              </a:rPr>
              <a:t>Треугольник – «остроносый»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A91717"/>
                </a:solidFill>
                <a:latin typeface="Times New Roman" pitchFamily="18" charset="0"/>
                <a:cs typeface="Times New Roman" pitchFamily="18" charset="0"/>
              </a:rPr>
              <a:t>Стороны в нем тоже три: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A91717"/>
                </a:solidFill>
                <a:latin typeface="Times New Roman" pitchFamily="18" charset="0"/>
                <a:cs typeface="Times New Roman" pitchFamily="18" charset="0"/>
              </a:rPr>
              <a:t>Раз, два, три – ты посмотри.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A91717"/>
                </a:solidFill>
                <a:latin typeface="Times New Roman" pitchFamily="18" charset="0"/>
                <a:cs typeface="Times New Roman" pitchFamily="18" charset="0"/>
              </a:rPr>
              <a:t>Треугольник мы рисуем,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A91717"/>
                </a:solidFill>
                <a:latin typeface="Times New Roman" pitchFamily="18" charset="0"/>
                <a:cs typeface="Times New Roman" pitchFamily="18" charset="0"/>
              </a:rPr>
              <a:t>Знать теперь его мы будем.</a:t>
            </a:r>
          </a:p>
          <a:p>
            <a:pPr>
              <a:buNone/>
            </a:pP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57397" y="548680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6084168" y="1628800"/>
            <a:ext cx="2664296" cy="244827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620688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Треугольник</a:t>
            </a:r>
            <a:endParaRPr lang="ru-RU" sz="32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35939792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332656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2348880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547664" y="1196752"/>
            <a:ext cx="4752528" cy="36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A91717"/>
                </a:solidFill>
              </a:rPr>
              <a:t> Растянули мы квадрат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A91717"/>
                </a:solidFill>
              </a:rPr>
              <a:t>И представили на взгляд,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A91717"/>
                </a:solidFill>
              </a:rPr>
              <a:t>На кого он стал похожим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A91717"/>
                </a:solidFill>
              </a:rPr>
              <a:t>Или с чем-то очень схожим?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A91717"/>
                </a:solidFill>
              </a:rPr>
              <a:t>Не кирпич, не треугольник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A91717"/>
                </a:solidFill>
              </a:rPr>
              <a:t>Стал квадрат… (прямоугольник).</a:t>
            </a:r>
            <a:endParaRPr lang="ru-RU" sz="2800" b="1" dirty="0">
              <a:solidFill>
                <a:srgbClr val="A91717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15816" y="476672"/>
            <a:ext cx="3639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 загадку</a:t>
            </a:r>
            <a:endParaRPr lang="ru-RU" sz="36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3933056"/>
            <a:ext cx="3960440" cy="230425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35939792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332656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2348880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33430" y="476672"/>
            <a:ext cx="1834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Овал</a:t>
            </a:r>
            <a:endParaRPr lang="ru-RU" sz="36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ОВАЛС высоты кружок упал.Он теперь не круг – овал!Он овальный, как жучок,Он похож на кабачок,На  глаза и на картошку,А ещё похож на ложку,На орех и на яйцо,На овальное лицо!"/>
          <p:cNvPicPr/>
          <p:nvPr/>
        </p:nvPicPr>
        <p:blipFill>
          <a:blip r:embed="rId4" cstate="print"/>
          <a:srcRect t="23000" r="-3475"/>
          <a:stretch>
            <a:fillRect/>
          </a:stretch>
        </p:blipFill>
        <p:spPr bwMode="auto">
          <a:xfrm>
            <a:off x="1691680" y="1700808"/>
            <a:ext cx="36004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/>
          <p:cNvSpPr/>
          <p:nvPr/>
        </p:nvSpPr>
        <p:spPr>
          <a:xfrm>
            <a:off x="5724128" y="2564904"/>
            <a:ext cx="2717056" cy="1633661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38100">
                <a:solidFill>
                  <a:srgbClr val="FF3300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Прямоугольник 11"/>
          <p:cNvSpPr/>
          <p:nvPr/>
        </p:nvSpPr>
        <p:spPr>
          <a:xfrm>
            <a:off x="6444208" y="260648"/>
            <a:ext cx="2376264" cy="6336704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476672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476672"/>
            <a:ext cx="439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 четыре предмета такой же формы</a:t>
            </a:r>
            <a:endParaRPr lang="ru-RU" sz="2800" dirty="0"/>
          </a:p>
        </p:txBody>
      </p:sp>
      <p:pic>
        <p:nvPicPr>
          <p:cNvPr id="19" name="Рисунок 18" descr="C:\Users\admin\AppData\Local\Temp\FineReader10\media\image9.jpeg"/>
          <p:cNvPicPr/>
          <p:nvPr/>
        </p:nvPicPr>
        <p:blipFill>
          <a:blip r:embed="rId4" r:link="rId5" cstate="print">
            <a:lum contrast="40000"/>
          </a:blip>
          <a:srcRect l="65113" t="2535" r="14647" b="76901"/>
          <a:stretch>
            <a:fillRect/>
          </a:stretch>
        </p:blipFill>
        <p:spPr bwMode="auto">
          <a:xfrm>
            <a:off x="6588224" y="1556792"/>
            <a:ext cx="895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419872" y="3068960"/>
            <a:ext cx="1368152" cy="122413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51720" y="1556792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355976" y="1556792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355976" y="4509120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979712" y="4437112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s://im3-tub-ru.yandex.net/i?id=82cba1ae485032a8e442a4f75b5bd6f3&amp;n=33&amp;h=190&amp;w=380"/>
          <p:cNvPicPr/>
          <p:nvPr/>
        </p:nvPicPr>
        <p:blipFill>
          <a:blip r:embed="rId6" cstate="print"/>
          <a:srcRect l="60000" t="8947" r="3421" b="16316"/>
          <a:stretch>
            <a:fillRect/>
          </a:stretch>
        </p:blipFill>
        <p:spPr bwMode="auto">
          <a:xfrm>
            <a:off x="7380312" y="476672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im2-tub-ru.yandex.net/i?id=0a0096f9147ecd03bcf5aa6390e009ed&amp;n=33&amp;h=190&amp;w=19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284984"/>
            <a:ext cx="1029335" cy="1008112"/>
          </a:xfrm>
          <a:prstGeom prst="rect">
            <a:avLst/>
          </a:prstGeom>
          <a:noFill/>
        </p:spPr>
      </p:pic>
      <p:pic>
        <p:nvPicPr>
          <p:cNvPr id="18" name="Picture 2" descr="http://www.coollady.ru/puc/5/frukt/CL-46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3645024"/>
            <a:ext cx="1006489" cy="1008112"/>
          </a:xfrm>
          <a:prstGeom prst="rect">
            <a:avLst/>
          </a:prstGeom>
          <a:noFill/>
        </p:spPr>
      </p:pic>
      <p:pic>
        <p:nvPicPr>
          <p:cNvPr id="17" name="Рисунок 16" descr="C:\Users\admin\AppData\Local\Temp\FineReader10\media\image8.jpeg"/>
          <p:cNvPicPr/>
          <p:nvPr/>
        </p:nvPicPr>
        <p:blipFill>
          <a:blip r:embed="rId9" r:link="rId10" cstate="print">
            <a:lum contrast="40000"/>
          </a:blip>
          <a:srcRect l="9809" t="27735" r="57357" b="49519"/>
          <a:stretch>
            <a:fillRect/>
          </a:stretch>
        </p:blipFill>
        <p:spPr bwMode="auto">
          <a:xfrm>
            <a:off x="6588224" y="4509120"/>
            <a:ext cx="108458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17315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8344" y="5517232"/>
            <a:ext cx="94354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Users\admin\AppData\Local\Temp\FineReader10\media\image7.jpeg"/>
          <p:cNvPicPr/>
          <p:nvPr/>
        </p:nvPicPr>
        <p:blipFill>
          <a:blip r:embed="rId12" r:link="rId13" cstate="print">
            <a:lum contrast="40000"/>
          </a:blip>
          <a:srcRect l="12656" t="26245" r="58495" b="51215"/>
          <a:stretch>
            <a:fillRect/>
          </a:stretch>
        </p:blipFill>
        <p:spPr bwMode="auto">
          <a:xfrm>
            <a:off x="7668344" y="2132856"/>
            <a:ext cx="104584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55121 0.178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-0.31684 -0.074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47361 0.199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32708 -0.1206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582</Words>
  <Application>Microsoft Office PowerPoint</Application>
  <PresentationFormat>Экран (4:3)</PresentationFormat>
  <Paragraphs>128</Paragraphs>
  <Slides>21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208</cp:revision>
  <dcterms:created xsi:type="dcterms:W3CDTF">2013-12-12T10:34:46Z</dcterms:created>
  <dcterms:modified xsi:type="dcterms:W3CDTF">2015-10-21T19:34:28Z</dcterms:modified>
</cp:coreProperties>
</file>